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408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73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08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13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12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4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31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71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4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01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14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35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52AA-051C-1345-B851-A073349F0EB6}" type="datetimeFigureOut">
              <a:rPr kumimoji="1" lang="ja-JP" altLang="en-US" smtClean="0"/>
              <a:t>2014/05/17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B28E7-017E-1344-9D8E-EA64B84792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07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1317625"/>
            <a:ext cx="5829300" cy="5905499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私は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患者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様の（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手術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麻酔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治療法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）に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ついて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次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のとおり説明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いたしました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．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Ⅰ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現在の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診断名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原因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診断名： 腰部脊柱管狭窄症</a:t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2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原因： 腰椎の脊柱管（その中に神経があります）の狭窄により神経が圧迫</a:t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され坐骨神経の症状が生じています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．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Ⅱ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予定されている手術の名称と方法</a:t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麻酔： 全身麻酔</a:t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2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手術名： 腰椎椎弓切除術</a:t>
            </a:r>
            <a:br>
              <a:rPr lang="ja-JP" altLang="ja-JP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3 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方法： 腰部の後方を切開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します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．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腰椎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の一部（椎弓）を切除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し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脊柱管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を開放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し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神経</a:t>
            </a:r>
            <a:r>
              <a:rPr lang="ja-JP" altLang="ja-JP" sz="1200" dirty="0">
                <a:latin typeface="メイリオ"/>
                <a:ea typeface="メイリオ"/>
                <a:cs typeface="メイリオ"/>
              </a:rPr>
              <a:t>の圧迫を除きます</a:t>
            </a:r>
            <a:r>
              <a:rPr lang="ja-JP" altLang="ja-JP" sz="1200" dirty="0" smtClean="0">
                <a:latin typeface="メイリオ"/>
                <a:ea typeface="メイリオ"/>
                <a:cs typeface="メイリオ"/>
              </a:rPr>
              <a:t>．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手術日：　　　年　　月　　日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退院予定日：　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月　　日（手術日＋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9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日）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9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日で退院が難しい場合は，転院の調整もいたします．</a:t>
            </a:r>
            <a:endParaRPr kumimoji="1" lang="ja-JP" altLang="en-US" sz="120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14350" y="521763"/>
            <a:ext cx="5829300" cy="44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2000" dirty="0" smtClean="0">
                <a:latin typeface="メイリオ"/>
                <a:ea typeface="メイリオ"/>
                <a:cs typeface="メイリオ"/>
              </a:rPr>
              <a:t>説明書（手術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2000" dirty="0" smtClean="0">
                <a:latin typeface="メイリオ"/>
                <a:ea typeface="メイリオ"/>
                <a:cs typeface="メイリオ"/>
              </a:rPr>
              <a:t>麻酔</a:t>
            </a:r>
            <a:r>
              <a:rPr lang="ja-JP" altLang="en-US" sz="20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ja-JP" sz="2000" dirty="0" smtClean="0">
                <a:latin typeface="メイリオ"/>
                <a:ea typeface="メイリオ"/>
                <a:cs typeface="メイリオ"/>
              </a:rPr>
              <a:t>治療法）</a:t>
            </a:r>
            <a:br>
              <a:rPr lang="ja-JP" altLang="ja-JP" sz="2000" dirty="0" smtClean="0">
                <a:latin typeface="メイリオ"/>
                <a:ea typeface="メイリオ"/>
                <a:cs typeface="メイリオ"/>
              </a:rPr>
            </a:br>
            <a:endParaRPr lang="ja-JP" altLang="en-US" sz="2000" dirty="0">
              <a:latin typeface="メイリオ"/>
              <a:ea typeface="メイリオ"/>
              <a:cs typeface="メイリオ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99" y="6151034"/>
            <a:ext cx="5520267" cy="234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32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30201"/>
            <a:ext cx="5829300" cy="6892924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Ⅲ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手術に伴い期待される効果と限界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効果： 坐骨神経症状の軽減が期待されます（約６０％）．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2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限界：症状の一部が残存する可能性があります．とく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に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しびれ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感は残存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する可能性があります（約５０％）．椎間板の変性は残る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ので，ある程度，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腰痛は残存します（７５％）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．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Ⅳ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手術を受けない場合に予測される病状の推移と可能な他の治療法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予測される病状の推移： 坐骨神経症状が持続することが予測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されます．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2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可能な他の治療法：腰椎の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安静，コルセット，鎮痛剤，神経ブロック，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牽引などが考えられます．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Ⅴ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予測される合併症とその危険性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麻酔に伴う合併症： 稀ではあります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が，気管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の腫脹，血圧低下などの可能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性があります．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肺炎，脳卒中，心筋梗塞，麻酔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のアレルギーなどで死亡する可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能性もあります（</a:t>
            </a: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％以下）．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2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手術操作によって，神経を障害する可能性があり，麻痺の悪化もありえます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（数％）．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3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感染症：手術では最大限清潔な操作を行っております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が，感染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の危険は　　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ゼロではありません（約１％）．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4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血栓症： 術後に足の静脈内で血が固まり詰まることが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あります．この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場合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は足がむくむだけで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なく，血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の固まりが心臓や肺などにとぶ可能性が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あります．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心臓や肺などの血管が詰まると命にかかわります（１％未満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）．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定期的に検査を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行って，この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徴候が見られたら固まりを溶かすよう点滴を行い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ます．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5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輸血に伴う合併症：手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術中，あるいは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手術後に必要になった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場合，輸血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の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可能性が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あります．その場合，輸血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による副作用が出現する可能性があります．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6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その他： 硬膜外血腫（</a:t>
            </a: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1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％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）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・・・緊急で血腫除去術を行う可能性．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/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脊髄液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漏出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，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術中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の体位（腹臥位）による皮膚圧迫（顔面，眼球，胸部，骨盤部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など）・大腿皮神経麻痺（大腿前面のしびれ感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），長期的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に硬膜周囲の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瘢痕，硬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膜内の神経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癒着，椎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弓切除による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脊椎の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不安定性など．</a:t>
            </a:r>
          </a:p>
        </p:txBody>
      </p:sp>
    </p:spTree>
    <p:extLst>
      <p:ext uri="{BB962C8B-B14F-4D97-AF65-F5344CB8AC3E}">
        <p14:creationId xmlns:p14="http://schemas.microsoft.com/office/powerpoint/2010/main" val="182780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30201"/>
            <a:ext cx="5829300" cy="5147732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Ⅵ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予測できない偶発症の可能性とそれに対する対応策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偶発的な合併症が出現する危険性もありますが、これらに対しては適宜病状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を説明した上で治療に努めます．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Ⅶ </a:t>
            </a: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説明方法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（口頭、診療録、画像、図、模型、その他）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>
                <a:latin typeface="メイリオ"/>
                <a:ea typeface="メイリオ"/>
                <a:cs typeface="メイリオ"/>
              </a:rPr>
              <a:t>上記方法を使って説明をしました．</a:t>
            </a:r>
            <a:br>
              <a:rPr lang="ja-JP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>Ⅷ 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同席者</a:t>
            </a:r>
            <a:br>
              <a:rPr lang="zh-TW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・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患者側氏名：</a:t>
            </a:r>
            <a:br>
              <a:rPr lang="zh-TW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・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病院側氏名：</a:t>
            </a:r>
            <a:br>
              <a:rPr lang="zh-TW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zh-TW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平成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　　　年　　　月　　　日</a:t>
            </a:r>
            <a:br>
              <a:rPr lang="zh-TW" altLang="en-US" sz="1200" dirty="0">
                <a:latin typeface="メイリオ"/>
                <a:ea typeface="メイリオ"/>
                <a:cs typeface="メイリオ"/>
              </a:rPr>
            </a:b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岡山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大学病院　　整形外科</a:t>
            </a:r>
            <a:br>
              <a:rPr lang="zh-TW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主治医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（署名） 　</a:t>
            </a:r>
            <a:br>
              <a:rPr lang="zh-TW" altLang="en-US" sz="1200" dirty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>	</a:t>
            </a:r>
            <a:br>
              <a:rPr lang="en-US" altLang="zh-TW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>
                <a:latin typeface="メイリオ"/>
                <a:ea typeface="メイリオ"/>
                <a:cs typeface="メイリオ"/>
              </a:rPr>
              <a:t>	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医師</a:t>
            </a:r>
            <a:r>
              <a:rPr lang="zh-TW" altLang="en-US" sz="1200" dirty="0">
                <a:latin typeface="メイリオ"/>
                <a:ea typeface="メイリオ"/>
                <a:cs typeface="メイリオ"/>
              </a:rPr>
              <a:t>（署名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）</a:t>
            </a:r>
            <a:r>
              <a:rPr lang="en-US" altLang="zh-TW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zh-TW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zh-TW" sz="1200" dirty="0">
                <a:latin typeface="メイリオ"/>
                <a:ea typeface="メイリオ"/>
                <a:cs typeface="メイリオ"/>
              </a:rPr>
              <a:t/>
            </a:r>
            <a:br>
              <a:rPr lang="en-US" altLang="zh-TW" sz="1200" dirty="0">
                <a:latin typeface="メイリオ"/>
                <a:ea typeface="メイリオ"/>
                <a:cs typeface="メイリオ"/>
              </a:rPr>
            </a:br>
            <a:r>
              <a:rPr lang="ja-JP" altLang="zh-TW" sz="1200" dirty="0">
                <a:latin typeface="メイリオ"/>
                <a:ea typeface="メイリオ"/>
                <a:cs typeface="メイリオ"/>
              </a:rPr>
              <a:t>　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　　　　　　　　　　　　</a:t>
            </a:r>
            <a:r>
              <a:rPr lang="ja-JP" altLang="en-US" sz="1800" dirty="0" smtClean="0">
                <a:latin typeface="メイリオ"/>
                <a:ea typeface="メイリオ"/>
                <a:cs typeface="メイリオ"/>
              </a:rPr>
              <a:t>承　諾　書</a:t>
            </a:r>
            <a:br>
              <a:rPr lang="ja-JP" altLang="en-US" sz="18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8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8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私は現在の病状及び手術、麻酔、治療法の必要性とその内容、これに伴う　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危険性について十分な説明を受け、理解しましたのでその実施を承諾します。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なお、実施中に緊急の処置を行う必要性が生じた場合には、適宜処置される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ことについても承諾します．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平成　　　年　　　月　　　日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患者　住所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氏名（署名）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　　　　　　　　　　　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㊞</a:t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>
                <a:latin typeface="メイリオ"/>
                <a:ea typeface="メイリオ"/>
                <a:cs typeface="メイリオ"/>
              </a:rPr>
              <a:t>	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同意者　住所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氏名（署名）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　　　　　　　　　　　　　</a:t>
            </a: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㊞</a:t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>	</a:t>
            </a: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（患者との続柄　　　　　）</a:t>
            </a:r>
            <a:br>
              <a:rPr lang="ja-JP" altLang="en-US" sz="1200" dirty="0" smtClean="0">
                <a:latin typeface="メイリオ"/>
                <a:ea typeface="メイリオ"/>
                <a:cs typeface="メイリオ"/>
              </a:rPr>
            </a:br>
            <a:r>
              <a:rPr lang="en-US" altLang="ja-JP" sz="1200" dirty="0" smtClean="0">
                <a:latin typeface="メイリオ"/>
                <a:ea typeface="メイリオ"/>
                <a:cs typeface="メイリオ"/>
              </a:rPr>
              <a:t/>
            </a:r>
            <a:br>
              <a:rPr lang="en-US" altLang="ja-JP" sz="1200" dirty="0" smtClean="0">
                <a:latin typeface="メイリオ"/>
                <a:ea typeface="メイリオ"/>
                <a:cs typeface="メイリオ"/>
              </a:rPr>
            </a:br>
            <a:r>
              <a:rPr lang="ja-JP" altLang="en-US" sz="1200" dirty="0" smtClean="0">
                <a:latin typeface="メイリオ"/>
                <a:ea typeface="メイリオ"/>
                <a:cs typeface="メイリオ"/>
              </a:rPr>
              <a:t>病院長殿　　　　　　　　　　　　　　　　　</a:t>
            </a:r>
            <a:r>
              <a:rPr lang="zh-TW" altLang="en-US" sz="1200" dirty="0" smtClean="0">
                <a:latin typeface="メイリオ"/>
                <a:ea typeface="メイリオ"/>
                <a:cs typeface="メイリオ"/>
              </a:rPr>
              <a:t> </a:t>
            </a:r>
            <a:r>
              <a:rPr lang="zh-TW" altLang="en-US" sz="1200" dirty="0"/>
              <a:t>　</a:t>
            </a:r>
            <a:endParaRPr lang="ja-JP" altLang="en-US" sz="1200" dirty="0"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1058327" y="4013168"/>
            <a:ext cx="34205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1058327" y="4580451"/>
            <a:ext cx="34205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1058327" y="7848579"/>
            <a:ext cx="34205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058327" y="8644471"/>
            <a:ext cx="342053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75364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51</Words>
  <Application>Microsoft Macintosh PowerPoint</Application>
  <PresentationFormat>A4 210x297 mm</PresentationFormat>
  <Paragraphs>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私は，患者様の（手術，麻酔，治療法）について，次のとおり説明いたしました． Ⅰ 現在の診断名，原因 1 診断名： 腰部脊柱管狭窄症 2 原因： 腰椎の脊柱管（その中に神経があります）の狭窄により神経が圧迫 され坐骨神経の症状が生じています．  Ⅱ 予定されている手術の名称と方法 1 麻酔： 全身麻酔 2 手術名： 腰椎椎弓切除術 3 方法： 腰部の後方を切開します．腰椎の一部（椎弓）を切除し， 脊柱管を開放し，神経の圧迫を除きます．  手術日：　　　年　　月　　日 退院予定日：　　　　月　　日（手術日＋9日） 9日で退院が難しい場合は，転院の調整もいたします．</vt:lpstr>
      <vt:lpstr>Ⅲ 手術に伴い期待される効果と限界 1 効果： 坐骨神経症状の軽減が期待されます（約６０％）． 2 限界：症状の一部が残存する可能性があります．とくに，しびれ感は残存 する可能性があります（約５０％）．椎間板の変性は残るので，ある程度， 腰痛は残存します（７５％）．  Ⅳ 手術を受けない場合に予測される病状の推移と可能な他の治療法 1 予測される病状の推移： 坐骨神経症状が持続することが予測されます． 2 可能な他の治療法：腰椎の安静，コルセット，鎮痛剤，神経ブロック， 牽引などが考えられます．  Ⅴ 予測される合併症とその危険性 1 麻酔に伴う合併症： 稀ではありますが，気管の腫脹，血圧低下などの可能 性があります．肺炎，脳卒中，心筋梗塞，麻酔のアレルギーなどで死亡する可 能性もあります（1％以下）． 2 手術操作によって，神経を障害する可能性があり，麻痺の悪化もありえます （数％）． 3 感染症：手術では最大限清潔な操作を行っておりますが，感染の危険は　　 ゼロではありません（約１％）． 4 血栓症： 術後に足の静脈内で血が固まり詰まることがあります．この場合 は足がむくむだけでなく，血の固まりが心臓や肺などにとぶ可能性があります． 心臓や肺などの血管が詰まると命にかかわります（１％未満）． 定期的に検査を行って，この徴候が見られたら固まりを溶かすよう点滴を行い ます． 5 輸血に伴う合併症：手術中，あるいは手術後に必要になった場合，輸血の 可能性があります．その場合，輸血による副作用が出現する可能性があります． 6 その他： 硬膜外血腫（1％）・・・緊急で血腫除去術を行う可能性． 脊髄液漏出，術中の体位（腹臥位）による皮膚圧迫（顔面，眼球，胸部，骨盤部 など）・大腿皮神経麻痺（大腿前面のしびれ感），長期的に硬膜周囲の瘢痕，硬膜内の神経癒着，椎弓切除による脊椎の不安定性など．</vt:lpstr>
      <vt:lpstr>Ⅵ 予測できない偶発症の可能性とそれに対する対応策 偶発的な合併症が出現する危険性もありますが、これらに対しては適宜病状 を説明した上で治療に努めます． Ⅶ 説明方法 （口頭、診療録、画像、図、模型、その他） 上記方法を使って説明をしました． Ⅷ 同席者  ・患者側氏名：  ・病院側氏名：   平成　　　年　　　月　　　日 岡山大学病院　　整形外科  主治医（署名） 　    医師（署名）  　　　　　　　　　　　　　　　承　諾　書  私は現在の病状及び手術、麻酔、治療法の必要性とその内容、これに伴う　 危険性について十分な説明を受け、理解しましたのでその実施を承諾します。 なお、実施中に緊急の処置を行う必要性が生じた場合には、適宜処置される ことについても承諾します．   平成　　　年　　　月　　　日  患者　住所  氏名（署名）　　　　　　　　　　　　　㊞   同意者　住所  氏名（署名）　　　　　　　　　　　　　㊞  （患者との続柄　　　　　）  病院長殿　　　　　　　　　　　　　　　　　 　</vt:lpstr>
    </vt:vector>
  </TitlesOfParts>
  <Company>Okayama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説明書（手術、麻酔、治療法） 私は、患者様の（手術、麻酔、治療法）について、次のとおり説明いたしました． Ⅰ 現在の診断名、原因 1 診断名： 腰部脊柱管狭窄症 2 原因： 腰椎の脊柱管（その中に神経があります）の狭窄により神経が圧迫 され坐骨神経の症状が生じています． Ⅱ 予定されている手術の名称と方法 1 麻酔： 全身麻酔 2 手術名： 腰椎椎弓切除術 3 方法： 腰部の後方を切開します。腰椎の一部（椎弓）を切除し、 脊柱管を開放し、神経の圧迫を除きます．</dc:title>
  <dc:creator>sugimoto yoshihisa</dc:creator>
  <cp:lastModifiedBy>sugimoto yoshihisa</cp:lastModifiedBy>
  <cp:revision>4</cp:revision>
  <dcterms:created xsi:type="dcterms:W3CDTF">2014-05-17T05:09:05Z</dcterms:created>
  <dcterms:modified xsi:type="dcterms:W3CDTF">2014-05-17T07:26:37Z</dcterms:modified>
</cp:coreProperties>
</file>