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gif" ContentType="image/gif"/>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57" r:id="rId3"/>
    <p:sldId id="256" r:id="rId4"/>
    <p:sldId id="258" r:id="rId5"/>
  </p:sldIdLst>
  <p:sldSz cx="6858000" cy="9144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9614" autoAdjust="0"/>
  </p:normalViewPr>
  <p:slideViewPr>
    <p:cSldViewPr snapToGrid="0" snapToObjects="1">
      <p:cViewPr varScale="1">
        <p:scale>
          <a:sx n="95" d="100"/>
          <a:sy n="95" d="100"/>
        </p:scale>
        <p:origin x="-1304" y="-112"/>
      </p:cViewPr>
      <p:guideLst>
        <p:guide orient="horz" pos="2880"/>
        <p:guide pos="216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printerSettings" Target="printerSettings/printerSettings1.bin"/><Relationship Id="rId7" Type="http://schemas.openxmlformats.org/officeDocument/2006/relationships/presProps" Target="presProps.xml"/><Relationship Id="rId8" Type="http://schemas.openxmlformats.org/officeDocument/2006/relationships/viewProps" Target="viewProps.xml"/><Relationship Id="rId9" Type="http://schemas.openxmlformats.org/officeDocument/2006/relationships/theme" Target="theme/theme1.xml"/><Relationship Id="rId10"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2585127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349027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2727494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33582767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1532569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36176531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4018554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3255754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9920149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29392947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FEAD7F62-7231-7C40-9206-6431C6A8C136}" type="datetimeFigureOut">
              <a:rPr kumimoji="1" lang="ja-JP" altLang="en-US" smtClean="0"/>
              <a:t>2014/08/10</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119552161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EAD7F62-7231-7C40-9206-6431C6A8C136}" type="datetimeFigureOut">
              <a:rPr kumimoji="1" lang="ja-JP" altLang="en-US" smtClean="0"/>
              <a:t>2014/08/10</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0E76192B-5A68-0C4E-9535-EABBD9BD6AFD}" type="slidenum">
              <a:rPr kumimoji="1" lang="ja-JP" altLang="en-US" smtClean="0"/>
              <a:t>‹#›</a:t>
            </a:fld>
            <a:endParaRPr kumimoji="1" lang="ja-JP" altLang="en-US"/>
          </a:p>
        </p:txBody>
      </p:sp>
    </p:spTree>
    <p:extLst>
      <p:ext uri="{BB962C8B-B14F-4D97-AF65-F5344CB8AC3E}">
        <p14:creationId xmlns:p14="http://schemas.microsoft.com/office/powerpoint/2010/main" val="26750679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kumimoji="1"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kumimoji="1"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kumimoji="1"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kumimoji="1" sz="2000" kern="1200">
          <a:solidFill>
            <a:schemeClr val="tx1"/>
          </a:solidFill>
          <a:latin typeface="+mn-lt"/>
          <a:ea typeface="+mn-ea"/>
          <a:cs typeface="+mn-cs"/>
        </a:defRPr>
      </a:lvl9pPr>
    </p:bodyStyle>
    <p:other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gi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1898799" y="289957"/>
            <a:ext cx="3030397" cy="369332"/>
          </a:xfrm>
          <a:prstGeom prst="rect">
            <a:avLst/>
          </a:prstGeom>
          <a:noFill/>
        </p:spPr>
        <p:txBody>
          <a:bodyPr wrap="none" rtlCol="0">
            <a:spAutoFit/>
          </a:bodyPr>
          <a:lstStyle/>
          <a:p>
            <a:r>
              <a:rPr kumimoji="1" lang="ja-JP" altLang="en-US" dirty="0" smtClean="0"/>
              <a:t>説明書（手術、麻酔、治療法）</a:t>
            </a:r>
            <a:endParaRPr kumimoji="1" lang="ja-JP" altLang="en-US" dirty="0"/>
          </a:p>
        </p:txBody>
      </p:sp>
      <p:sp>
        <p:nvSpPr>
          <p:cNvPr id="5" name="テキスト ボックス 4"/>
          <p:cNvSpPr txBox="1"/>
          <p:nvPr/>
        </p:nvSpPr>
        <p:spPr>
          <a:xfrm>
            <a:off x="343371" y="909027"/>
            <a:ext cx="6348012" cy="8063748"/>
          </a:xfrm>
          <a:prstGeom prst="rect">
            <a:avLst/>
          </a:prstGeom>
          <a:noFill/>
        </p:spPr>
        <p:txBody>
          <a:bodyPr wrap="none" rtlCol="0">
            <a:spAutoFit/>
          </a:bodyPr>
          <a:lstStyle/>
          <a:p>
            <a:pPr>
              <a:lnSpc>
                <a:spcPct val="120000"/>
              </a:lnSpc>
            </a:pPr>
            <a:r>
              <a:rPr kumimoji="1" lang="ja-JP" altLang="en-US" sz="1200" dirty="0" smtClean="0"/>
              <a:t>私は、患者　</a:t>
            </a:r>
            <a:r>
              <a:rPr kumimoji="1" lang="ja-JP" altLang="en-US" sz="1200" u="sng" dirty="0" smtClean="0"/>
              <a:t>　　　　　　　　　</a:t>
            </a:r>
            <a:r>
              <a:rPr kumimoji="1" lang="ja-JP" altLang="en-US" sz="1200" dirty="0" smtClean="0"/>
              <a:t>様の</a:t>
            </a:r>
            <a:r>
              <a:rPr lang="ja-JP" altLang="en-US" sz="1200" dirty="0" smtClean="0"/>
              <a:t>（手術、麻酔、治療法）について、次のとおり説明いたしました。</a:t>
            </a:r>
            <a:endParaRPr lang="en-US" altLang="ja-JP" sz="1200" dirty="0" smtClean="0"/>
          </a:p>
          <a:p>
            <a:pPr>
              <a:lnSpc>
                <a:spcPct val="120000"/>
              </a:lnSpc>
            </a:pPr>
            <a:endParaRPr kumimoji="1" lang="en-US" altLang="ja-JP" sz="1200" dirty="0"/>
          </a:p>
          <a:p>
            <a:pPr>
              <a:lnSpc>
                <a:spcPct val="120000"/>
              </a:lnSpc>
            </a:pPr>
            <a:r>
              <a:rPr lang="en-US" altLang="ja-JP" sz="1200" dirty="0" smtClean="0"/>
              <a:t>Ⅰ</a:t>
            </a:r>
            <a:r>
              <a:rPr lang="ja-JP" altLang="en-US" sz="1200" dirty="0" smtClean="0"/>
              <a:t>　現在の診断名、原因</a:t>
            </a:r>
            <a:endParaRPr lang="en-US" altLang="ja-JP" sz="1200" dirty="0" smtClean="0"/>
          </a:p>
          <a:p>
            <a:pPr>
              <a:lnSpc>
                <a:spcPct val="120000"/>
              </a:lnSpc>
            </a:pPr>
            <a:r>
              <a:rPr kumimoji="1" lang="ja-JP" altLang="en-US" sz="1200" dirty="0" smtClean="0"/>
              <a:t>　１　診断名　：　</a:t>
            </a:r>
            <a:r>
              <a:rPr kumimoji="1" lang="ja-JP" altLang="en-US" sz="1200" dirty="0" smtClean="0"/>
              <a:t>黄色靱帯骨化症</a:t>
            </a:r>
            <a:r>
              <a:rPr kumimoji="1" lang="en-US" altLang="ja-JP" sz="1200" dirty="0" smtClean="0"/>
              <a:t>          </a:t>
            </a:r>
            <a:r>
              <a:rPr kumimoji="1" lang="en-US" altLang="ja-JP" sz="1200" u="sng" dirty="0" smtClean="0"/>
              <a:t>                                                  </a:t>
            </a:r>
            <a:r>
              <a:rPr kumimoji="1" lang="ja-JP" altLang="en-US" sz="1200" u="sng" dirty="0" smtClean="0"/>
              <a:t>　　　　　　　　　　　</a:t>
            </a:r>
            <a:r>
              <a:rPr kumimoji="1" lang="en-US" altLang="ja-JP" sz="1200" dirty="0" smtClean="0"/>
              <a:t>      </a:t>
            </a:r>
          </a:p>
          <a:p>
            <a:pPr>
              <a:lnSpc>
                <a:spcPct val="120000"/>
              </a:lnSpc>
            </a:pPr>
            <a:r>
              <a:rPr lang="ja-JP" altLang="en-US" sz="1200" dirty="0" smtClean="0"/>
              <a:t>　　　　　　　　　　</a:t>
            </a:r>
            <a:endParaRPr kumimoji="1" lang="en-US" altLang="ja-JP" sz="1200" dirty="0" smtClean="0"/>
          </a:p>
          <a:p>
            <a:pPr>
              <a:lnSpc>
                <a:spcPct val="120000"/>
              </a:lnSpc>
            </a:pPr>
            <a:r>
              <a:rPr lang="ja-JP" altLang="en-US" sz="1200" dirty="0" smtClean="0"/>
              <a:t>　２　原　因　</a:t>
            </a:r>
            <a:r>
              <a:rPr lang="en-US" altLang="ja-JP" sz="1200" dirty="0" smtClean="0"/>
              <a:t> </a:t>
            </a:r>
            <a:r>
              <a:rPr lang="ja-JP" altLang="en-US" sz="1200" dirty="0" smtClean="0"/>
              <a:t>：　</a:t>
            </a:r>
            <a:r>
              <a:rPr lang="ja-JP" altLang="en-US" sz="1200" dirty="0" smtClean="0"/>
              <a:t>全脊柱に発生する。頚椎部では組織学的に黄色靱帯石灰化症である。</a:t>
            </a:r>
            <a:endParaRPr lang="en-US" altLang="ja-JP" sz="1200" dirty="0" smtClean="0"/>
          </a:p>
          <a:p>
            <a:pPr>
              <a:lnSpc>
                <a:spcPct val="120000"/>
              </a:lnSpc>
            </a:pPr>
            <a:r>
              <a:rPr lang="ja-JP" altLang="en-US" sz="1200" dirty="0" smtClean="0"/>
              <a:t>　　　　　　　　　　レントゲン写真のみでは診断が困難なこともあり、</a:t>
            </a:r>
            <a:r>
              <a:rPr lang="en-US" altLang="ja-JP" sz="1200" dirty="0" smtClean="0"/>
              <a:t>CT</a:t>
            </a:r>
            <a:r>
              <a:rPr lang="ja-JP" altLang="en-US" sz="1200" dirty="0" smtClean="0"/>
              <a:t>や</a:t>
            </a:r>
            <a:r>
              <a:rPr lang="en-US" altLang="ja-JP" sz="1200" dirty="0" smtClean="0"/>
              <a:t>MRI</a:t>
            </a:r>
            <a:r>
              <a:rPr lang="ja-JP" altLang="en-US" sz="1200" dirty="0" smtClean="0"/>
              <a:t>が有用である。</a:t>
            </a:r>
            <a:endParaRPr lang="en-US" altLang="ja-JP" sz="1200" dirty="0" smtClean="0"/>
          </a:p>
          <a:p>
            <a:pPr>
              <a:lnSpc>
                <a:spcPct val="120000"/>
              </a:lnSpc>
            </a:pPr>
            <a:r>
              <a:rPr lang="ja-JP" altLang="en-US" sz="1200" dirty="0" smtClean="0"/>
              <a:t>　　　　　　　　　　胸椎の発生が多く、胸椎高位別では下位胸椎から胸腰移行部に</a:t>
            </a:r>
            <a:r>
              <a:rPr lang="en-US" altLang="ja-JP" sz="1200" dirty="0" smtClean="0"/>
              <a:t>75%</a:t>
            </a:r>
            <a:r>
              <a:rPr lang="ja-JP" altLang="en-US" sz="1200" dirty="0" smtClean="0"/>
              <a:t>以上</a:t>
            </a:r>
            <a:endParaRPr lang="en-US" altLang="ja-JP" sz="1200" dirty="0" smtClean="0"/>
          </a:p>
          <a:p>
            <a:pPr>
              <a:lnSpc>
                <a:spcPct val="120000"/>
              </a:lnSpc>
            </a:pPr>
            <a:r>
              <a:rPr lang="ja-JP" altLang="en-US" sz="1200" dirty="0" smtClean="0"/>
              <a:t>　　　　　　　　　　が発生する。多椎間罹患例は約</a:t>
            </a:r>
            <a:r>
              <a:rPr lang="en-US" altLang="ja-JP" sz="1200" dirty="0" smtClean="0"/>
              <a:t>35%</a:t>
            </a:r>
            <a:r>
              <a:rPr lang="ja-JP" altLang="en-US" sz="1200" dirty="0" smtClean="0"/>
              <a:t>である。</a:t>
            </a:r>
            <a:endParaRPr lang="en-US" altLang="ja-JP" sz="1200" dirty="0"/>
          </a:p>
          <a:p>
            <a:pPr>
              <a:lnSpc>
                <a:spcPct val="120000"/>
              </a:lnSpc>
            </a:pPr>
            <a:r>
              <a:rPr lang="ja-JP" altLang="en-US" sz="1200" dirty="0" smtClean="0"/>
              <a:t>　　　　　　　　　　　頚椎後縦靱帯骨化症、胸椎後縦靱帯骨化症と合併することが多いことから、</a:t>
            </a:r>
            <a:endParaRPr lang="en-US" altLang="ja-JP" sz="1200" dirty="0" smtClean="0"/>
          </a:p>
          <a:p>
            <a:pPr>
              <a:lnSpc>
                <a:spcPct val="120000"/>
              </a:lnSpc>
            </a:pPr>
            <a:r>
              <a:rPr lang="ja-JP" altLang="en-US" sz="1200" dirty="0" smtClean="0"/>
              <a:t>　　　　　　　　　　脊柱管内靱帯骨化の一連の疾患と考えられている。単独で発症することもある。</a:t>
            </a:r>
            <a:endParaRPr lang="en-US" altLang="ja-JP" sz="1200" dirty="0" smtClean="0"/>
          </a:p>
          <a:p>
            <a:pPr>
              <a:lnSpc>
                <a:spcPct val="120000"/>
              </a:lnSpc>
            </a:pPr>
            <a:r>
              <a:rPr lang="ja-JP" altLang="en-US" sz="1200" dirty="0" smtClean="0"/>
              <a:t>　　　　　　　　　　原因</a:t>
            </a:r>
            <a:r>
              <a:rPr lang="ja-JP" altLang="en-US" sz="1200" dirty="0" smtClean="0"/>
              <a:t>は不明である。黄色靱帯骨化症によって、</a:t>
            </a:r>
            <a:r>
              <a:rPr lang="ja-JP" altLang="en-US" sz="1200" dirty="0" smtClean="0"/>
              <a:t>脊髄が圧迫されて症状が起これ</a:t>
            </a:r>
            <a:endParaRPr lang="en-US" altLang="ja-JP" sz="1200" dirty="0" smtClean="0"/>
          </a:p>
          <a:p>
            <a:pPr>
              <a:lnSpc>
                <a:spcPct val="120000"/>
              </a:lnSpc>
            </a:pPr>
            <a:r>
              <a:rPr lang="ja-JP" altLang="en-US" sz="1200" dirty="0" smtClean="0"/>
              <a:t>　　　　　　　　　　ば進行性であることが多いので、観血的治療</a:t>
            </a:r>
            <a:r>
              <a:rPr lang="ja-JP" altLang="en-US" sz="1200" dirty="0" smtClean="0"/>
              <a:t>の対象となり得る。全身的な要因、</a:t>
            </a:r>
            <a:endParaRPr lang="en-US" altLang="ja-JP" sz="1200" dirty="0" smtClean="0"/>
          </a:p>
          <a:p>
            <a:pPr>
              <a:lnSpc>
                <a:spcPct val="120000"/>
              </a:lnSpc>
            </a:pPr>
            <a:r>
              <a:rPr lang="ja-JP" altLang="en-US" sz="1200" dirty="0" smtClean="0"/>
              <a:t>　　　　　　　　　　</a:t>
            </a:r>
            <a:r>
              <a:rPr lang="ja-JP" altLang="en-US" sz="1200" dirty="0" smtClean="0"/>
              <a:t>遺伝的な要因の検索には</a:t>
            </a:r>
            <a:r>
              <a:rPr lang="en-US" altLang="ja-JP" sz="1200" dirty="0" smtClean="0"/>
              <a:t>HLA</a:t>
            </a:r>
            <a:r>
              <a:rPr lang="ja-JP" altLang="en-US" sz="1200" dirty="0" smtClean="0"/>
              <a:t>の検索が行われている。</a:t>
            </a:r>
            <a:endParaRPr lang="en-US" altLang="ja-JP" sz="1200" dirty="0" smtClean="0"/>
          </a:p>
          <a:p>
            <a:pPr>
              <a:lnSpc>
                <a:spcPct val="120000"/>
              </a:lnSpc>
            </a:pPr>
            <a:endParaRPr lang="en-US" altLang="ja-JP" sz="1200" dirty="0"/>
          </a:p>
          <a:p>
            <a:pPr>
              <a:lnSpc>
                <a:spcPct val="120000"/>
              </a:lnSpc>
            </a:pPr>
            <a:endParaRPr lang="en-US" altLang="ja-JP" sz="1200" dirty="0" smtClean="0"/>
          </a:p>
          <a:p>
            <a:pPr>
              <a:lnSpc>
                <a:spcPct val="120000"/>
              </a:lnSpc>
            </a:pPr>
            <a:endParaRPr lang="en-US" altLang="ja-JP" sz="1200" dirty="0"/>
          </a:p>
          <a:p>
            <a:pPr>
              <a:lnSpc>
                <a:spcPct val="120000"/>
              </a:lnSpc>
            </a:pPr>
            <a:endParaRPr lang="en-US" altLang="ja-JP" sz="1200" dirty="0" smtClean="0"/>
          </a:p>
          <a:p>
            <a:pPr>
              <a:lnSpc>
                <a:spcPct val="120000"/>
              </a:lnSpc>
            </a:pPr>
            <a:endParaRPr lang="en-US" altLang="ja-JP" sz="1200" dirty="0"/>
          </a:p>
          <a:p>
            <a:pPr>
              <a:lnSpc>
                <a:spcPct val="120000"/>
              </a:lnSpc>
            </a:pPr>
            <a:endParaRPr lang="en-US" altLang="ja-JP" sz="1200" dirty="0" smtClean="0"/>
          </a:p>
          <a:p>
            <a:pPr>
              <a:lnSpc>
                <a:spcPct val="120000"/>
              </a:lnSpc>
            </a:pPr>
            <a:endParaRPr lang="en-US" altLang="ja-JP" sz="1200" dirty="0"/>
          </a:p>
          <a:p>
            <a:pPr>
              <a:lnSpc>
                <a:spcPct val="120000"/>
              </a:lnSpc>
            </a:pPr>
            <a:endParaRPr lang="en-US" altLang="ja-JP" sz="1200" dirty="0" smtClean="0"/>
          </a:p>
          <a:p>
            <a:pPr>
              <a:lnSpc>
                <a:spcPct val="120000"/>
              </a:lnSpc>
            </a:pPr>
            <a:endParaRPr lang="en-US" altLang="ja-JP" sz="1200" dirty="0"/>
          </a:p>
          <a:p>
            <a:pPr>
              <a:lnSpc>
                <a:spcPct val="120000"/>
              </a:lnSpc>
            </a:pPr>
            <a:endParaRPr lang="en-US" altLang="ja-JP" sz="1200" dirty="0" smtClean="0"/>
          </a:p>
          <a:p>
            <a:pPr>
              <a:lnSpc>
                <a:spcPct val="120000"/>
              </a:lnSpc>
            </a:pPr>
            <a:endParaRPr lang="en-US" altLang="ja-JP" sz="1200" dirty="0"/>
          </a:p>
          <a:p>
            <a:pPr>
              <a:lnSpc>
                <a:spcPct val="120000"/>
              </a:lnSpc>
            </a:pPr>
            <a:endParaRPr lang="en-US" altLang="ja-JP" sz="1200" dirty="0" smtClean="0"/>
          </a:p>
          <a:p>
            <a:pPr>
              <a:lnSpc>
                <a:spcPct val="120000"/>
              </a:lnSpc>
            </a:pPr>
            <a:r>
              <a:rPr lang="ja-JP" altLang="en-US" sz="1200" dirty="0" smtClean="0"/>
              <a:t>　　　　　　　　　　</a:t>
            </a:r>
            <a:endParaRPr lang="en-US" altLang="ja-JP" sz="1200" dirty="0" smtClean="0"/>
          </a:p>
          <a:p>
            <a:pPr>
              <a:lnSpc>
                <a:spcPct val="120000"/>
              </a:lnSpc>
            </a:pPr>
            <a:endParaRPr kumimoji="1" lang="en-US" altLang="ja-JP" sz="1200" dirty="0"/>
          </a:p>
          <a:p>
            <a:pPr>
              <a:lnSpc>
                <a:spcPct val="120000"/>
              </a:lnSpc>
            </a:pPr>
            <a:endParaRPr lang="en-US" altLang="ja-JP" sz="1200" dirty="0" smtClean="0"/>
          </a:p>
          <a:p>
            <a:pPr>
              <a:lnSpc>
                <a:spcPct val="120000"/>
              </a:lnSpc>
            </a:pPr>
            <a:endParaRPr lang="en-US" altLang="ja-JP" sz="1200" dirty="0"/>
          </a:p>
          <a:p>
            <a:pPr>
              <a:lnSpc>
                <a:spcPct val="120000"/>
              </a:lnSpc>
            </a:pPr>
            <a:endParaRPr lang="en-US" altLang="ja-JP" sz="1200" dirty="0" smtClean="0"/>
          </a:p>
          <a:p>
            <a:pPr>
              <a:lnSpc>
                <a:spcPct val="120000"/>
              </a:lnSpc>
            </a:pPr>
            <a:endParaRPr lang="en-US" altLang="ja-JP" sz="1200" dirty="0"/>
          </a:p>
          <a:p>
            <a:pPr>
              <a:lnSpc>
                <a:spcPct val="120000"/>
              </a:lnSpc>
            </a:pPr>
            <a:endParaRPr lang="en-US" altLang="ja-JP" sz="1200" dirty="0" smtClean="0"/>
          </a:p>
          <a:p>
            <a:pPr>
              <a:lnSpc>
                <a:spcPct val="120000"/>
              </a:lnSpc>
            </a:pPr>
            <a:endParaRPr lang="en-US" altLang="ja-JP" sz="1200" dirty="0"/>
          </a:p>
          <a:p>
            <a:pPr>
              <a:lnSpc>
                <a:spcPct val="120000"/>
              </a:lnSpc>
            </a:pPr>
            <a:r>
              <a:rPr lang="ja-JP" altLang="en-US" sz="1200" dirty="0" smtClean="0"/>
              <a:t>　　　　　　　　　　　　　　　　　　　　　　　　　　</a:t>
            </a:r>
            <a:endParaRPr lang="en-US" altLang="ja-JP" sz="1200" dirty="0" smtClean="0"/>
          </a:p>
          <a:p>
            <a:pPr>
              <a:lnSpc>
                <a:spcPct val="120000"/>
              </a:lnSpc>
            </a:pPr>
            <a:endParaRPr lang="en-US" altLang="ja-JP" sz="1200" dirty="0" smtClean="0"/>
          </a:p>
        </p:txBody>
      </p:sp>
      <p:cxnSp>
        <p:nvCxnSpPr>
          <p:cNvPr id="9" name="直線コネクタ 8"/>
          <p:cNvCxnSpPr/>
          <p:nvPr/>
        </p:nvCxnSpPr>
        <p:spPr>
          <a:xfrm flipV="1">
            <a:off x="188623" y="779550"/>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flipV="1">
            <a:off x="190123" y="8946681"/>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190123" y="804697"/>
            <a:ext cx="0" cy="816713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6716461" y="779550"/>
            <a:ext cx="0" cy="816713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2" name="図 1" descr="opll_01.gif"/>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4053" y="4383474"/>
            <a:ext cx="3286767" cy="1972060"/>
          </a:xfrm>
          <a:prstGeom prst="rect">
            <a:avLst/>
          </a:prstGeom>
        </p:spPr>
      </p:pic>
      <p:sp>
        <p:nvSpPr>
          <p:cNvPr id="3" name="正方形/長方形 2"/>
          <p:cNvSpPr/>
          <p:nvPr/>
        </p:nvSpPr>
        <p:spPr>
          <a:xfrm>
            <a:off x="1374054" y="6813797"/>
            <a:ext cx="4976883" cy="1938992"/>
          </a:xfrm>
          <a:prstGeom prst="rect">
            <a:avLst/>
          </a:prstGeom>
        </p:spPr>
        <p:txBody>
          <a:bodyPr wrap="square">
            <a:spAutoFit/>
          </a:bodyPr>
          <a:lstStyle/>
          <a:p>
            <a:r>
              <a:rPr lang="ja-JP" altLang="en-US" sz="1200" dirty="0">
                <a:latin typeface="+mn-ea"/>
              </a:rPr>
              <a:t>背骨の骨と骨の間は靭帯で補強されています。椎体と呼ばれる四角い骨の背中側で脊髄の前側には後縦靭帯が、椎弓と呼ばれる背中側の骨の前側で脊髄の背中側には黄色靭帯という靭帯が存在し（図</a:t>
            </a:r>
            <a:r>
              <a:rPr lang="en-US" altLang="ja-JP" sz="1200" dirty="0">
                <a:latin typeface="+mn-ea"/>
              </a:rPr>
              <a:t>1</a:t>
            </a:r>
            <a:r>
              <a:rPr lang="ja-JP" altLang="en-US" sz="1200" dirty="0">
                <a:latin typeface="+mn-ea"/>
              </a:rPr>
              <a:t>）、それぞれの骨に適度な動きと安定性をもたらしています。</a:t>
            </a:r>
          </a:p>
          <a:p>
            <a:endParaRPr lang="ja-JP" altLang="en-US" sz="1200" dirty="0">
              <a:latin typeface="+mn-ea"/>
            </a:endParaRPr>
          </a:p>
          <a:p>
            <a:r>
              <a:rPr lang="ja-JP" altLang="en-US" sz="1200" dirty="0">
                <a:latin typeface="+mn-ea"/>
              </a:rPr>
              <a:t>後縦靭帯は脊髄の前方に位置し、黄色靭帯は脊髄の後方に位置するため、それぞれの靭帯が分厚くなって骨のように硬くなってしまうと脊髄が圧迫されて下記のような症状（脊髄症状）が出現してきます。前者は後縦靭帯骨化症と言い胸椎にも出現しますが頚椎に多い病気で、後者は黄色靭帯骨化症と言い逆に胸椎に多い病気です。</a:t>
            </a:r>
          </a:p>
        </p:txBody>
      </p:sp>
      <p:sp>
        <p:nvSpPr>
          <p:cNvPr id="13" name="テキスト ボックス 12"/>
          <p:cNvSpPr txBox="1"/>
          <p:nvPr/>
        </p:nvSpPr>
        <p:spPr>
          <a:xfrm>
            <a:off x="4178698" y="8571162"/>
            <a:ext cx="2172239" cy="261610"/>
          </a:xfrm>
          <a:prstGeom prst="rect">
            <a:avLst/>
          </a:prstGeom>
          <a:noFill/>
        </p:spPr>
        <p:txBody>
          <a:bodyPr wrap="none" rtlCol="0">
            <a:spAutoFit/>
          </a:bodyPr>
          <a:lstStyle/>
          <a:p>
            <a:r>
              <a:rPr kumimoji="1" lang="ja-JP" altLang="en-US" sz="1100" dirty="0" smtClean="0"/>
              <a:t>（日本整形外科学会ＨＰより抜粋）</a:t>
            </a:r>
            <a:endParaRPr kumimoji="1" lang="ja-JP" altLang="en-US" sz="1100" dirty="0"/>
          </a:p>
        </p:txBody>
      </p:sp>
    </p:spTree>
    <p:extLst>
      <p:ext uri="{BB962C8B-B14F-4D97-AF65-F5344CB8AC3E}">
        <p14:creationId xmlns:p14="http://schemas.microsoft.com/office/powerpoint/2010/main" val="13903305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3371" y="909027"/>
            <a:ext cx="6222978" cy="2080569"/>
          </a:xfrm>
          <a:prstGeom prst="rect">
            <a:avLst/>
          </a:prstGeom>
          <a:noFill/>
        </p:spPr>
        <p:txBody>
          <a:bodyPr wrap="none" rtlCol="0">
            <a:spAutoFit/>
          </a:bodyPr>
          <a:lstStyle/>
          <a:p>
            <a:pPr>
              <a:lnSpc>
                <a:spcPct val="120000"/>
              </a:lnSpc>
            </a:pPr>
            <a:r>
              <a:rPr lang="en-US" altLang="ja-JP" sz="1200" dirty="0" smtClean="0"/>
              <a:t>Ⅱ</a:t>
            </a:r>
            <a:r>
              <a:rPr lang="ja-JP" altLang="en-US" sz="1200" dirty="0" smtClean="0"/>
              <a:t>　予定されている手術の名称と方法</a:t>
            </a:r>
            <a:endParaRPr lang="en-US" altLang="ja-JP" sz="1200" dirty="0" smtClean="0"/>
          </a:p>
          <a:p>
            <a:pPr>
              <a:lnSpc>
                <a:spcPct val="120000"/>
              </a:lnSpc>
            </a:pPr>
            <a:r>
              <a:rPr lang="ja-JP" altLang="en-US" sz="1200" dirty="0" smtClean="0"/>
              <a:t>　１　麻　酔　：　全身麻酔</a:t>
            </a:r>
            <a:endParaRPr lang="en-US" altLang="ja-JP" sz="1200" dirty="0" smtClean="0"/>
          </a:p>
          <a:p>
            <a:pPr>
              <a:lnSpc>
                <a:spcPct val="120000"/>
              </a:lnSpc>
            </a:pPr>
            <a:r>
              <a:rPr kumimoji="1" lang="ja-JP" altLang="en-US" sz="1200" dirty="0" smtClean="0"/>
              <a:t>　２　手術名　：　</a:t>
            </a:r>
            <a:r>
              <a:rPr kumimoji="1" lang="ja-JP" altLang="en-US" sz="1200" dirty="0" smtClean="0"/>
              <a:t>椎弓切除術</a:t>
            </a:r>
            <a:endParaRPr kumimoji="1" lang="en-US" altLang="ja-JP" sz="1200" dirty="0" smtClean="0"/>
          </a:p>
          <a:p>
            <a:pPr>
              <a:lnSpc>
                <a:spcPct val="120000"/>
              </a:lnSpc>
            </a:pPr>
            <a:r>
              <a:rPr lang="ja-JP" altLang="en-US" sz="1200" dirty="0" smtClean="0"/>
              <a:t>　３　方　法　：　</a:t>
            </a:r>
            <a:r>
              <a:rPr lang="ja-JP" altLang="en-US" sz="1200" dirty="0" smtClean="0"/>
              <a:t>背部</a:t>
            </a:r>
            <a:r>
              <a:rPr lang="ja-JP" altLang="en-US" sz="1200" dirty="0" smtClean="0"/>
              <a:t>の皮膚を切開します</a:t>
            </a:r>
            <a:r>
              <a:rPr lang="ja-JP" altLang="en-US" sz="1200" dirty="0" smtClean="0"/>
              <a:t>。</a:t>
            </a:r>
            <a:r>
              <a:rPr lang="ja-JP" altLang="en-US" sz="1200" dirty="0" smtClean="0"/>
              <a:t>後方から椎弓</a:t>
            </a:r>
            <a:r>
              <a:rPr lang="en-US" altLang="ja-JP" sz="1200" dirty="0" smtClean="0"/>
              <a:t>〜</a:t>
            </a:r>
            <a:r>
              <a:rPr lang="ja-JP" altLang="en-US" sz="1200" dirty="0" smtClean="0"/>
              <a:t>黄色靱帯骨化を切除することにより</a:t>
            </a:r>
            <a:endParaRPr lang="en-US" altLang="ja-JP" sz="1200" dirty="0" smtClean="0"/>
          </a:p>
          <a:p>
            <a:pPr>
              <a:lnSpc>
                <a:spcPct val="120000"/>
              </a:lnSpc>
            </a:pPr>
            <a:r>
              <a:rPr kumimoji="1" lang="ja-JP" altLang="en-US" sz="1200" dirty="0" smtClean="0"/>
              <a:t>　　　　　　　　　　脊髄の圧迫を解除します。</a:t>
            </a:r>
            <a:endParaRPr kumimoji="1" lang="en-US" altLang="ja-JP" sz="1200" dirty="0" smtClean="0"/>
          </a:p>
          <a:p>
            <a:pPr>
              <a:lnSpc>
                <a:spcPct val="120000"/>
              </a:lnSpc>
            </a:pPr>
            <a:r>
              <a:rPr lang="ja-JP" altLang="en-US" sz="1200" dirty="0" smtClean="0"/>
              <a:t>　　　　　　　　　　重症例では硬膜が一部骨化している場合があります。このような場合には、</a:t>
            </a:r>
            <a:endParaRPr lang="en-US" altLang="ja-JP" sz="1200" dirty="0" smtClean="0"/>
          </a:p>
          <a:p>
            <a:pPr>
              <a:lnSpc>
                <a:spcPct val="120000"/>
              </a:lnSpc>
            </a:pPr>
            <a:r>
              <a:rPr lang="ja-JP" altLang="en-US" sz="1200" dirty="0" smtClean="0"/>
              <a:t>　　　　　　　　　　</a:t>
            </a:r>
            <a:r>
              <a:rPr lang="ja-JP" altLang="en-US" sz="1200" dirty="0" smtClean="0"/>
              <a:t>硬膜が一部欠損してしまう可能性もありますが、人工硬膜などを併用して修復</a:t>
            </a:r>
            <a:endParaRPr lang="en-US" altLang="ja-JP" sz="1200" dirty="0" smtClean="0"/>
          </a:p>
          <a:p>
            <a:pPr>
              <a:lnSpc>
                <a:spcPct val="120000"/>
              </a:lnSpc>
            </a:pPr>
            <a:r>
              <a:rPr kumimoji="1" lang="ja-JP" altLang="en-US" sz="1200" dirty="0" smtClean="0"/>
              <a:t>　　　　　　　　　　します。</a:t>
            </a:r>
            <a:endParaRPr kumimoji="1" lang="en-US" altLang="ja-JP" sz="1200" dirty="0" smtClean="0"/>
          </a:p>
          <a:p>
            <a:pPr>
              <a:lnSpc>
                <a:spcPct val="120000"/>
              </a:lnSpc>
            </a:pPr>
            <a:endParaRPr kumimoji="1" lang="ja-JP" altLang="en-US" sz="1200" dirty="0"/>
          </a:p>
        </p:txBody>
      </p:sp>
      <p:cxnSp>
        <p:nvCxnSpPr>
          <p:cNvPr id="9" name="直線コネクタ 8"/>
          <p:cNvCxnSpPr/>
          <p:nvPr/>
        </p:nvCxnSpPr>
        <p:spPr>
          <a:xfrm flipV="1">
            <a:off x="188623" y="779550"/>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flipV="1">
            <a:off x="190123" y="8946681"/>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a:off x="190123" y="804697"/>
            <a:ext cx="0" cy="816713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a:off x="6716461" y="779550"/>
            <a:ext cx="0" cy="816713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23" name="テキスト ボックス 22"/>
          <p:cNvSpPr txBox="1"/>
          <p:nvPr/>
        </p:nvSpPr>
        <p:spPr>
          <a:xfrm>
            <a:off x="343854" y="4871719"/>
            <a:ext cx="6224542" cy="4074962"/>
          </a:xfrm>
          <a:prstGeom prst="rect">
            <a:avLst/>
          </a:prstGeom>
          <a:noFill/>
        </p:spPr>
        <p:txBody>
          <a:bodyPr wrap="square" rtlCol="0">
            <a:spAutoFit/>
          </a:bodyPr>
          <a:lstStyle/>
          <a:p>
            <a:pPr>
              <a:lnSpc>
                <a:spcPct val="120000"/>
              </a:lnSpc>
            </a:pPr>
            <a:r>
              <a:rPr lang="en-US" altLang="ja-JP" sz="1200" dirty="0" smtClean="0"/>
              <a:t>Ⅲ</a:t>
            </a:r>
            <a:r>
              <a:rPr lang="ja-JP" altLang="en-US" sz="1200" dirty="0" smtClean="0"/>
              <a:t>　手術に伴い期待される効果と限界</a:t>
            </a:r>
            <a:endParaRPr lang="en-US" altLang="ja-JP" sz="1200" dirty="0" smtClean="0"/>
          </a:p>
          <a:p>
            <a:pPr>
              <a:lnSpc>
                <a:spcPct val="120000"/>
              </a:lnSpc>
            </a:pPr>
            <a:r>
              <a:rPr kumimoji="1" lang="ja-JP" altLang="en-US" sz="1200" dirty="0" smtClean="0"/>
              <a:t>　１　効　果　：　</a:t>
            </a:r>
            <a:r>
              <a:rPr lang="ja-JP" altLang="en-US" sz="1200" dirty="0" smtClean="0"/>
              <a:t>四肢（胸椎以下の場合は体幹・下肢）</a:t>
            </a:r>
            <a:r>
              <a:rPr lang="ja-JP" altLang="en-US" sz="1200" dirty="0" smtClean="0"/>
              <a:t>　</a:t>
            </a:r>
            <a:r>
              <a:rPr lang="ja-JP" altLang="en-US" sz="1200" dirty="0" smtClean="0"/>
              <a:t>の不全麻痺が軽減することが期待され</a:t>
            </a:r>
            <a:endParaRPr lang="en-US" altLang="ja-JP" sz="1200" dirty="0" smtClean="0"/>
          </a:p>
          <a:p>
            <a:pPr>
              <a:lnSpc>
                <a:spcPct val="120000"/>
              </a:lnSpc>
            </a:pPr>
            <a:r>
              <a:rPr lang="ja-JP" altLang="en-US" sz="1200" dirty="0" smtClean="0"/>
              <a:t>　　　　　　　　　　</a:t>
            </a:r>
            <a:r>
              <a:rPr lang="ja-JP" altLang="en-US" sz="1200" dirty="0" smtClean="0"/>
              <a:t>ます。</a:t>
            </a:r>
            <a:r>
              <a:rPr lang="ja-JP" altLang="en-US" sz="1200" dirty="0" smtClean="0"/>
              <a:t>　</a:t>
            </a:r>
            <a:r>
              <a:rPr lang="ja-JP" altLang="en-US" sz="1200" dirty="0" smtClean="0"/>
              <a:t>軽減しない場合でも、症状の悪化を食い止めることが期待できます。</a:t>
            </a:r>
            <a:endParaRPr lang="en-US" altLang="ja-JP" sz="1200" dirty="0" smtClean="0"/>
          </a:p>
          <a:p>
            <a:pPr>
              <a:lnSpc>
                <a:spcPct val="120000"/>
              </a:lnSpc>
            </a:pPr>
            <a:r>
              <a:rPr lang="ja-JP" altLang="en-US" sz="1200" dirty="0" smtClean="0"/>
              <a:t>　２　限　界　</a:t>
            </a:r>
            <a:r>
              <a:rPr lang="en-US" altLang="ja-JP" sz="1200" dirty="0" smtClean="0"/>
              <a:t> </a:t>
            </a:r>
            <a:r>
              <a:rPr lang="ja-JP" altLang="en-US" sz="1200" dirty="0" smtClean="0"/>
              <a:t>：　</a:t>
            </a:r>
            <a:r>
              <a:rPr lang="ja-JP" altLang="en-US" sz="1200" dirty="0" smtClean="0"/>
              <a:t>平均改善率は</a:t>
            </a:r>
            <a:r>
              <a:rPr lang="en-US" altLang="ja-JP" sz="1200" dirty="0" smtClean="0"/>
              <a:t>60〜70%</a:t>
            </a:r>
            <a:r>
              <a:rPr lang="ja-JP" altLang="en-US" sz="1200" dirty="0" smtClean="0"/>
              <a:t>です。症状の一部が残存する可能性があります。</a:t>
            </a:r>
            <a:endParaRPr lang="en-US" altLang="ja-JP" sz="1200" dirty="0" smtClean="0"/>
          </a:p>
          <a:p>
            <a:pPr>
              <a:lnSpc>
                <a:spcPct val="120000"/>
              </a:lnSpc>
            </a:pPr>
            <a:r>
              <a:rPr lang="ja-JP" altLang="en-US" sz="1200" dirty="0" smtClean="0"/>
              <a:t>　　　　　　　　　　とくに、シビレ感は残存しやすいとされています。術前の重症度が高いほど改善</a:t>
            </a:r>
            <a:endParaRPr lang="en-US" altLang="ja-JP" sz="1200" dirty="0" smtClean="0"/>
          </a:p>
          <a:p>
            <a:pPr>
              <a:lnSpc>
                <a:spcPct val="120000"/>
              </a:lnSpc>
            </a:pPr>
            <a:r>
              <a:rPr lang="ja-JP" altLang="en-US" sz="1200" dirty="0" smtClean="0"/>
              <a:t>　　　　　　　　　　</a:t>
            </a:r>
            <a:r>
              <a:rPr lang="ja-JP" altLang="en-US" sz="1200" dirty="0" smtClean="0"/>
              <a:t>率は悪くなるようです。　症状の残存や骨化伸展などにより、再手術が必要とな</a:t>
            </a:r>
            <a:endParaRPr lang="en-US" altLang="ja-JP" sz="1200" dirty="0" smtClean="0"/>
          </a:p>
          <a:p>
            <a:pPr>
              <a:lnSpc>
                <a:spcPct val="120000"/>
              </a:lnSpc>
            </a:pPr>
            <a:r>
              <a:rPr lang="ja-JP" altLang="en-US" sz="1200" dirty="0" smtClean="0"/>
              <a:t>　　　　　　　　　　</a:t>
            </a:r>
            <a:r>
              <a:rPr lang="ja-JP" altLang="en-US" sz="1200" dirty="0" smtClean="0"/>
              <a:t>ることもあります。</a:t>
            </a:r>
            <a:r>
              <a:rPr lang="ja-JP" altLang="en-US" sz="1200" dirty="0" smtClean="0"/>
              <a:t>　　　　　　　　　　　</a:t>
            </a:r>
            <a:endParaRPr lang="en-US" altLang="ja-JP" sz="1200" dirty="0" smtClean="0"/>
          </a:p>
          <a:p>
            <a:pPr>
              <a:lnSpc>
                <a:spcPct val="120000"/>
              </a:lnSpc>
            </a:pPr>
            <a:r>
              <a:rPr lang="ja-JP" altLang="en-US" sz="1200" dirty="0" smtClean="0"/>
              <a:t>　　　　　　　　　　　前述の通り、硬膜の一部が骨化している場合には全ての骨化巣を除去するこ</a:t>
            </a:r>
            <a:endParaRPr lang="en-US" altLang="ja-JP" sz="1200" dirty="0" smtClean="0"/>
          </a:p>
          <a:p>
            <a:pPr>
              <a:lnSpc>
                <a:spcPct val="120000"/>
              </a:lnSpc>
            </a:pPr>
            <a:r>
              <a:rPr lang="ja-JP" altLang="en-US" sz="1200" dirty="0" smtClean="0"/>
              <a:t>　　　　　　　　　　とが困難なこともあります。そのような場合には、骨化巣をうすくして浮上させる</a:t>
            </a:r>
            <a:endParaRPr lang="en-US" altLang="ja-JP" sz="1200" dirty="0" smtClean="0"/>
          </a:p>
          <a:p>
            <a:pPr>
              <a:lnSpc>
                <a:spcPct val="120000"/>
              </a:lnSpc>
            </a:pPr>
            <a:r>
              <a:rPr lang="ja-JP" altLang="en-US" sz="1200" dirty="0" smtClean="0"/>
              <a:t>　　　　　　　　　　手術法を選択します。</a:t>
            </a:r>
            <a:endParaRPr lang="en-US" altLang="ja-JP" sz="1200" dirty="0" smtClean="0"/>
          </a:p>
          <a:p>
            <a:pPr>
              <a:lnSpc>
                <a:spcPct val="120000"/>
              </a:lnSpc>
            </a:pPr>
            <a:r>
              <a:rPr lang="ja-JP" altLang="en-US" sz="1200" dirty="0" smtClean="0"/>
              <a:t>　　　　　　　　　　　手術操作により、神経症状が増悪してしまう可能性があります。</a:t>
            </a:r>
            <a:endParaRPr lang="en-US" altLang="ja-JP" sz="1200" dirty="0" smtClean="0"/>
          </a:p>
          <a:p>
            <a:pPr>
              <a:lnSpc>
                <a:spcPct val="120000"/>
              </a:lnSpc>
            </a:pPr>
            <a:endParaRPr kumimoji="1" lang="en-US" altLang="ja-JP" sz="1200" dirty="0"/>
          </a:p>
          <a:p>
            <a:pPr>
              <a:lnSpc>
                <a:spcPct val="120000"/>
              </a:lnSpc>
            </a:pPr>
            <a:endParaRPr kumimoji="1" lang="en-US" altLang="ja-JP" sz="1200" dirty="0"/>
          </a:p>
          <a:p>
            <a:pPr>
              <a:lnSpc>
                <a:spcPct val="120000"/>
              </a:lnSpc>
            </a:pPr>
            <a:r>
              <a:rPr lang="en-US" altLang="ja-JP" sz="1200" dirty="0" smtClean="0"/>
              <a:t>Ⅳ</a:t>
            </a:r>
            <a:r>
              <a:rPr lang="ja-JP" altLang="en-US" sz="1200" dirty="0" smtClean="0"/>
              <a:t>　手術を受けない場合に予測される病状の推移と可能な他の治療法</a:t>
            </a:r>
            <a:endParaRPr lang="en-US" altLang="ja-JP" sz="1200" dirty="0" smtClean="0"/>
          </a:p>
          <a:p>
            <a:pPr>
              <a:lnSpc>
                <a:spcPct val="120000"/>
              </a:lnSpc>
            </a:pPr>
            <a:r>
              <a:rPr lang="ja-JP" altLang="en-US" sz="1200" dirty="0" smtClean="0"/>
              <a:t>　１　予測される病状の推移：　</a:t>
            </a:r>
            <a:r>
              <a:rPr lang="ja-JP" altLang="en-US" sz="1200" dirty="0" smtClean="0"/>
              <a:t>神経の圧迫は持続するため、不全麻痺が徐々に進行していくこ</a:t>
            </a:r>
            <a:endParaRPr lang="en-US" altLang="ja-JP" sz="1200" dirty="0" smtClean="0"/>
          </a:p>
          <a:p>
            <a:pPr>
              <a:lnSpc>
                <a:spcPct val="120000"/>
              </a:lnSpc>
            </a:pPr>
            <a:r>
              <a:rPr lang="ja-JP" altLang="en-US" sz="1200" dirty="0" smtClean="0"/>
              <a:t>　　　　　　　　　　　　　　　　　　　</a:t>
            </a:r>
            <a:r>
              <a:rPr lang="ja-JP" altLang="en-US" sz="1200" dirty="0" smtClean="0"/>
              <a:t>とが危惧されます。</a:t>
            </a:r>
            <a:r>
              <a:rPr lang="ja-JP" altLang="en-US" sz="1200" dirty="0" smtClean="0"/>
              <a:t>　　　　　　　　　　　　　　　　　　</a:t>
            </a:r>
            <a:r>
              <a:rPr lang="en-US" altLang="ja-JP" sz="1200" dirty="0" smtClean="0"/>
              <a:t> </a:t>
            </a:r>
            <a:r>
              <a:rPr kumimoji="1" lang="ja-JP" altLang="en-US" sz="1200" dirty="0" smtClean="0"/>
              <a:t>　　　</a:t>
            </a:r>
            <a:endParaRPr kumimoji="1" lang="en-US" altLang="ja-JP" sz="1200" dirty="0" smtClean="0"/>
          </a:p>
          <a:p>
            <a:pPr>
              <a:lnSpc>
                <a:spcPct val="120000"/>
              </a:lnSpc>
            </a:pPr>
            <a:r>
              <a:rPr lang="ja-JP" altLang="en-US" sz="1200" dirty="0" smtClean="0"/>
              <a:t>　</a:t>
            </a:r>
            <a:r>
              <a:rPr kumimoji="1" lang="ja-JP" altLang="en-US" sz="1200" dirty="0" smtClean="0"/>
              <a:t>２　可能な他の治療法　：　安静による保存加療、コルセット、鎮痛剤など</a:t>
            </a:r>
            <a:endParaRPr lang="en-US" altLang="ja-JP" sz="1200" dirty="0"/>
          </a:p>
          <a:p>
            <a:pPr>
              <a:lnSpc>
                <a:spcPct val="120000"/>
              </a:lnSpc>
            </a:pPr>
            <a:r>
              <a:rPr lang="ja-JP" altLang="en-US" sz="1200" dirty="0" smtClean="0"/>
              <a:t>　　　　　　　　　　　　　　　　　　</a:t>
            </a:r>
            <a:r>
              <a:rPr lang="ja-JP" altLang="en-US" sz="1200" dirty="0" smtClean="0"/>
              <a:t>神経の圧迫は持続します。</a:t>
            </a:r>
            <a:endParaRPr kumimoji="1" lang="en-US" altLang="ja-JP" sz="1200" dirty="0" smtClean="0"/>
          </a:p>
        </p:txBody>
      </p:sp>
      <p:pic>
        <p:nvPicPr>
          <p:cNvPr id="25" name="図 24"/>
          <p:cNvPicPr>
            <a:picLocks noChangeAspect="1"/>
          </p:cNvPicPr>
          <p:nvPr/>
        </p:nvPicPr>
        <p:blipFill>
          <a:blip r:embed="rId2"/>
          <a:stretch>
            <a:fillRect/>
          </a:stretch>
        </p:blipFill>
        <p:spPr>
          <a:xfrm>
            <a:off x="1339516" y="2856783"/>
            <a:ext cx="4462380" cy="1894620"/>
          </a:xfrm>
          <a:prstGeom prst="rect">
            <a:avLst/>
          </a:prstGeom>
        </p:spPr>
      </p:pic>
    </p:spTree>
    <p:extLst>
      <p:ext uri="{BB962C8B-B14F-4D97-AF65-F5344CB8AC3E}">
        <p14:creationId xmlns:p14="http://schemas.microsoft.com/office/powerpoint/2010/main" val="1183169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343371" y="868755"/>
            <a:ext cx="6224542" cy="4961358"/>
          </a:xfrm>
          <a:prstGeom prst="rect">
            <a:avLst/>
          </a:prstGeom>
          <a:noFill/>
        </p:spPr>
        <p:txBody>
          <a:bodyPr wrap="square" rtlCol="0">
            <a:spAutoFit/>
          </a:bodyPr>
          <a:lstStyle/>
          <a:p>
            <a:pPr>
              <a:lnSpc>
                <a:spcPct val="120000"/>
              </a:lnSpc>
            </a:pPr>
            <a:r>
              <a:rPr kumimoji="1" lang="en-US" altLang="ja-JP" sz="1200" dirty="0" smtClean="0"/>
              <a:t>Ⅴ</a:t>
            </a:r>
            <a:r>
              <a:rPr kumimoji="1" lang="ja-JP" altLang="en-US" sz="1200" dirty="0" smtClean="0"/>
              <a:t>　予測される合併症とその危険性</a:t>
            </a:r>
            <a:endParaRPr kumimoji="1" lang="en-US" altLang="ja-JP" sz="1200" dirty="0" smtClean="0"/>
          </a:p>
          <a:p>
            <a:pPr>
              <a:lnSpc>
                <a:spcPct val="120000"/>
              </a:lnSpc>
            </a:pPr>
            <a:r>
              <a:rPr lang="ja-JP" altLang="en-US" sz="1200" dirty="0" smtClean="0"/>
              <a:t>　１　麻酔に伴う合併症　：　まれではありますが、肺炎、脳卒中、心筋梗塞、麻酔のアレルギー</a:t>
            </a:r>
            <a:endParaRPr lang="en-US" altLang="ja-JP" sz="1200" dirty="0" smtClean="0"/>
          </a:p>
          <a:p>
            <a:pPr>
              <a:lnSpc>
                <a:spcPct val="120000"/>
              </a:lnSpc>
            </a:pPr>
            <a:r>
              <a:rPr lang="ja-JP" altLang="en-US" sz="1200" dirty="0" smtClean="0"/>
              <a:t>　　　などで死亡する可能性があります（１％以下）。</a:t>
            </a:r>
            <a:endParaRPr lang="en-US" altLang="ja-JP" sz="1200" dirty="0" smtClean="0"/>
          </a:p>
          <a:p>
            <a:pPr>
              <a:lnSpc>
                <a:spcPct val="120000"/>
              </a:lnSpc>
            </a:pPr>
            <a:r>
              <a:rPr kumimoji="1" lang="ja-JP" altLang="en-US" sz="1200" dirty="0" smtClean="0"/>
              <a:t>　２　手術操作によって、神経を障害する可能性があり、麻痺の悪化もありえます。（数％）</a:t>
            </a:r>
            <a:endParaRPr kumimoji="1" lang="en-US" altLang="ja-JP" sz="1200" dirty="0" smtClean="0"/>
          </a:p>
          <a:p>
            <a:pPr>
              <a:lnSpc>
                <a:spcPct val="120000"/>
              </a:lnSpc>
            </a:pPr>
            <a:r>
              <a:rPr lang="ja-JP" altLang="en-US" sz="1200" dirty="0" smtClean="0"/>
              <a:t>　３　感染症　：　手術では最大限清潔な操作を行っておりますが、感染の危険はゼロではあり　</a:t>
            </a:r>
            <a:endParaRPr lang="en-US" altLang="ja-JP" sz="1200" dirty="0" smtClean="0"/>
          </a:p>
          <a:p>
            <a:pPr>
              <a:lnSpc>
                <a:spcPct val="120000"/>
              </a:lnSpc>
            </a:pPr>
            <a:r>
              <a:rPr lang="ja-JP" altLang="en-US" sz="1200" dirty="0" smtClean="0"/>
              <a:t>　　　ません。感染を生じると再手術が必要になることがあります。（約１％）</a:t>
            </a:r>
            <a:endParaRPr lang="en-US" altLang="ja-JP" sz="1200" dirty="0" smtClean="0"/>
          </a:p>
          <a:p>
            <a:pPr>
              <a:lnSpc>
                <a:spcPct val="120000"/>
              </a:lnSpc>
            </a:pPr>
            <a:r>
              <a:rPr kumimoji="1" lang="ja-JP" altLang="en-US" sz="1200" dirty="0" smtClean="0"/>
              <a:t>　　　　　　　　　　　　　　　　　　　　　　　　　　　　　　（創部表層感染、深部感染、髄膜炎など）</a:t>
            </a:r>
            <a:endParaRPr kumimoji="1" lang="en-US" altLang="ja-JP" sz="1200" dirty="0" smtClean="0"/>
          </a:p>
          <a:p>
            <a:pPr>
              <a:lnSpc>
                <a:spcPct val="120000"/>
              </a:lnSpc>
            </a:pPr>
            <a:r>
              <a:rPr lang="ja-JP" altLang="en-US" sz="1200" dirty="0" smtClean="0"/>
              <a:t>　４　血栓症　：　術後に足の静脈内で血が固まり詰まることがあります。この場合は足がむくむ　</a:t>
            </a:r>
            <a:endParaRPr lang="en-US" altLang="ja-JP" sz="1200" dirty="0" smtClean="0"/>
          </a:p>
          <a:p>
            <a:pPr>
              <a:lnSpc>
                <a:spcPct val="120000"/>
              </a:lnSpc>
            </a:pPr>
            <a:r>
              <a:rPr lang="ja-JP" altLang="en-US" sz="1200" dirty="0" smtClean="0"/>
              <a:t>　　　だけでなく、血の塊が心臓や肺などにとぶ可能性があります。心臓やは肺などの血管が詰</a:t>
            </a:r>
            <a:endParaRPr lang="en-US" altLang="ja-JP" sz="1200" dirty="0" smtClean="0"/>
          </a:p>
          <a:p>
            <a:pPr>
              <a:lnSpc>
                <a:spcPct val="120000"/>
              </a:lnSpc>
            </a:pPr>
            <a:r>
              <a:rPr lang="ja-JP" altLang="en-US" sz="1200" dirty="0" smtClean="0"/>
              <a:t>　　　まると命に関わります（１％未満）。定期的に検査を行って、この徴候が見られたら塊を溶</a:t>
            </a:r>
            <a:endParaRPr lang="en-US" altLang="ja-JP" sz="1200" dirty="0" smtClean="0"/>
          </a:p>
          <a:p>
            <a:pPr>
              <a:lnSpc>
                <a:spcPct val="120000"/>
              </a:lnSpc>
            </a:pPr>
            <a:r>
              <a:rPr lang="ja-JP" altLang="en-US" sz="1200" dirty="0" smtClean="0"/>
              <a:t>　　　かすように点滴を行います。</a:t>
            </a:r>
            <a:endParaRPr lang="en-US" altLang="ja-JP" sz="1200" dirty="0" smtClean="0"/>
          </a:p>
          <a:p>
            <a:pPr>
              <a:lnSpc>
                <a:spcPct val="120000"/>
              </a:lnSpc>
            </a:pPr>
            <a:r>
              <a:rPr kumimoji="1" lang="ja-JP" altLang="en-US" sz="1200" dirty="0" smtClean="0"/>
              <a:t>　５　輸血に伴う合併症　：　手術中、あるいは手術後に必要になった場合、輸血する可能性が</a:t>
            </a:r>
            <a:endParaRPr kumimoji="1" lang="en-US" altLang="ja-JP" sz="1200" dirty="0" smtClean="0"/>
          </a:p>
          <a:p>
            <a:pPr>
              <a:lnSpc>
                <a:spcPct val="120000"/>
              </a:lnSpc>
            </a:pPr>
            <a:r>
              <a:rPr lang="ja-JP" altLang="en-US" sz="1200" dirty="0" smtClean="0"/>
              <a:t>　　　</a:t>
            </a:r>
            <a:r>
              <a:rPr kumimoji="1" lang="ja-JP" altLang="en-US" sz="1200" dirty="0" smtClean="0"/>
              <a:t>あります。その場合、輸血による副作用が出現する可能性があります。</a:t>
            </a:r>
            <a:endParaRPr kumimoji="1" lang="en-US" altLang="ja-JP" sz="1200" dirty="0" smtClean="0"/>
          </a:p>
          <a:p>
            <a:pPr>
              <a:lnSpc>
                <a:spcPct val="120000"/>
              </a:lnSpc>
            </a:pPr>
            <a:r>
              <a:rPr lang="ja-JP" altLang="en-US" sz="1200" dirty="0" smtClean="0"/>
              <a:t>　６　その他　：　硬膜外血腫（約１％）、脊髄液漏出（頭痛、嘔気の持続など）、創部壊死（場合に</a:t>
            </a:r>
            <a:endParaRPr lang="en-US" altLang="ja-JP" sz="1200" dirty="0" smtClean="0"/>
          </a:p>
          <a:p>
            <a:pPr>
              <a:lnSpc>
                <a:spcPct val="120000"/>
              </a:lnSpc>
            </a:pPr>
            <a:r>
              <a:rPr lang="ja-JP" altLang="en-US" sz="1200" dirty="0" smtClean="0"/>
              <a:t>　　　よっては麻酔下に創処置の追加が必要となります）、術中の体位（腹臥位）による皮膚圧迫　</a:t>
            </a:r>
            <a:endParaRPr lang="en-US" altLang="ja-JP" sz="1200" dirty="0" smtClean="0"/>
          </a:p>
          <a:p>
            <a:pPr>
              <a:lnSpc>
                <a:spcPct val="120000"/>
              </a:lnSpc>
            </a:pPr>
            <a:r>
              <a:rPr lang="ja-JP" altLang="en-US" sz="1200" dirty="0" smtClean="0"/>
              <a:t>　　　（顔面、眼球、胸部、骨盤部など）・大腿皮神経麻痺（大腿前面のシビレ感）、長期的に硬膜</a:t>
            </a:r>
            <a:endParaRPr lang="en-US" altLang="ja-JP" sz="1200" dirty="0" smtClean="0"/>
          </a:p>
          <a:p>
            <a:pPr>
              <a:lnSpc>
                <a:spcPct val="120000"/>
              </a:lnSpc>
            </a:pPr>
            <a:r>
              <a:rPr lang="ja-JP" altLang="en-US" sz="1200" dirty="0" smtClean="0"/>
              <a:t>　　　周囲の瘢痕、硬膜内の神経癒着（癒着性クモ膜炎、クモ膜嚢胞など）、椎弓切除による脊</a:t>
            </a:r>
            <a:endParaRPr lang="en-US" altLang="ja-JP" sz="1200" dirty="0" smtClean="0"/>
          </a:p>
          <a:p>
            <a:pPr>
              <a:lnSpc>
                <a:spcPct val="120000"/>
              </a:lnSpc>
            </a:pPr>
            <a:r>
              <a:rPr lang="ja-JP" altLang="en-US" sz="1200" dirty="0" smtClean="0"/>
              <a:t>　　　椎の不安定性など。</a:t>
            </a:r>
            <a:endParaRPr lang="en-US" altLang="ja-JP" sz="1200" dirty="0" smtClean="0"/>
          </a:p>
          <a:p>
            <a:pPr>
              <a:lnSpc>
                <a:spcPct val="120000"/>
              </a:lnSpc>
            </a:pPr>
            <a:r>
              <a:rPr kumimoji="1" lang="ja-JP" altLang="en-US" sz="1200" dirty="0" smtClean="0"/>
              <a:t>　</a:t>
            </a:r>
            <a:r>
              <a:rPr lang="ja-JP" altLang="en-US" sz="1200" dirty="0" smtClean="0"/>
              <a:t>　　</a:t>
            </a:r>
            <a:r>
              <a:rPr lang="ja-JP" altLang="en-US" sz="1200" dirty="0" smtClean="0"/>
              <a:t>・感染　</a:t>
            </a:r>
            <a:r>
              <a:rPr lang="en-US" altLang="ja-JP" sz="1200" dirty="0" smtClean="0"/>
              <a:t>→</a:t>
            </a:r>
            <a:r>
              <a:rPr lang="ja-JP" altLang="en-US" sz="1200" dirty="0" smtClean="0"/>
              <a:t>　髄膜炎のリスク　（再手術）</a:t>
            </a:r>
            <a:endParaRPr lang="en-US" altLang="ja-JP" sz="1200" dirty="0" smtClean="0"/>
          </a:p>
          <a:p>
            <a:pPr>
              <a:lnSpc>
                <a:spcPct val="120000"/>
              </a:lnSpc>
            </a:pPr>
            <a:r>
              <a:rPr kumimoji="1" lang="ja-JP" altLang="en-US" sz="1200" dirty="0" smtClean="0"/>
              <a:t>　　　・髄液漏　</a:t>
            </a:r>
            <a:r>
              <a:rPr kumimoji="1" lang="en-US" altLang="ja-JP" sz="1200" dirty="0" smtClean="0"/>
              <a:t>→</a:t>
            </a:r>
            <a:r>
              <a:rPr kumimoji="1" lang="ja-JP" altLang="en-US" sz="1200" dirty="0" smtClean="0"/>
              <a:t>　皮下まで到達すると保存加療では治癒が困難　</a:t>
            </a:r>
            <a:r>
              <a:rPr lang="ja-JP" altLang="en-US" sz="1200" dirty="0" smtClean="0"/>
              <a:t>（再手術）</a:t>
            </a:r>
            <a:endParaRPr lang="en-US" altLang="ja-JP" sz="1200" dirty="0" smtClean="0"/>
          </a:p>
          <a:p>
            <a:pPr>
              <a:lnSpc>
                <a:spcPct val="120000"/>
              </a:lnSpc>
            </a:pPr>
            <a:r>
              <a:rPr kumimoji="1" lang="ja-JP" altLang="en-US" sz="1200" dirty="0" smtClean="0"/>
              <a:t>　　　　　　　　　</a:t>
            </a:r>
            <a:r>
              <a:rPr kumimoji="1" lang="en-US" altLang="ja-JP" sz="1200" dirty="0" smtClean="0"/>
              <a:t>→</a:t>
            </a:r>
            <a:r>
              <a:rPr kumimoji="1" lang="ja-JP" altLang="en-US" sz="1200" dirty="0" smtClean="0"/>
              <a:t>　頭痛、嘔気がしばらく持続</a:t>
            </a:r>
            <a:endParaRPr kumimoji="1" lang="en-US" altLang="ja-JP" sz="1200" dirty="0" smtClean="0"/>
          </a:p>
          <a:p>
            <a:pPr>
              <a:lnSpc>
                <a:spcPct val="120000"/>
              </a:lnSpc>
            </a:pPr>
            <a:r>
              <a:rPr lang="ja-JP" altLang="en-US" sz="1200" dirty="0" smtClean="0"/>
              <a:t>　　　・骨化巣が成長する可能性あり　</a:t>
            </a:r>
            <a:r>
              <a:rPr lang="en-US" altLang="ja-JP" sz="1200" dirty="0" smtClean="0"/>
              <a:t>→</a:t>
            </a:r>
            <a:r>
              <a:rPr lang="ja-JP" altLang="en-US" sz="1200" dirty="0" smtClean="0"/>
              <a:t>　しばらく先に、再度脊髄圧迫をきたすと・・・　（再手術）</a:t>
            </a:r>
            <a:endParaRPr lang="en-US" altLang="ja-JP" sz="1200" dirty="0" smtClean="0"/>
          </a:p>
        </p:txBody>
      </p:sp>
      <p:cxnSp>
        <p:nvCxnSpPr>
          <p:cNvPr id="9" name="直線コネクタ 8"/>
          <p:cNvCxnSpPr/>
          <p:nvPr/>
        </p:nvCxnSpPr>
        <p:spPr>
          <a:xfrm flipV="1">
            <a:off x="188623" y="778557"/>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flipV="1">
            <a:off x="190123" y="8946681"/>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2" name="直線コネクタ 11"/>
          <p:cNvCxnSpPr/>
          <p:nvPr/>
        </p:nvCxnSpPr>
        <p:spPr>
          <a:xfrm>
            <a:off x="190123" y="804697"/>
            <a:ext cx="0" cy="816713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 name="直線コネクタ 12"/>
          <p:cNvCxnSpPr/>
          <p:nvPr/>
        </p:nvCxnSpPr>
        <p:spPr>
          <a:xfrm>
            <a:off x="6716461" y="779550"/>
            <a:ext cx="0" cy="816713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pic>
        <p:nvPicPr>
          <p:cNvPr id="8" name="図 7"/>
          <p:cNvPicPr>
            <a:picLocks noChangeAspect="1"/>
          </p:cNvPicPr>
          <p:nvPr/>
        </p:nvPicPr>
        <p:blipFill>
          <a:blip r:embed="rId2"/>
          <a:stretch>
            <a:fillRect/>
          </a:stretch>
        </p:blipFill>
        <p:spPr>
          <a:xfrm>
            <a:off x="2780631" y="6857235"/>
            <a:ext cx="3468437" cy="1673823"/>
          </a:xfrm>
          <a:prstGeom prst="rect">
            <a:avLst/>
          </a:prstGeom>
        </p:spPr>
      </p:pic>
      <p:sp>
        <p:nvSpPr>
          <p:cNvPr id="15" name="テキスト ボックス 14"/>
          <p:cNvSpPr txBox="1"/>
          <p:nvPr/>
        </p:nvSpPr>
        <p:spPr>
          <a:xfrm>
            <a:off x="3949433" y="8571162"/>
            <a:ext cx="2102258" cy="261610"/>
          </a:xfrm>
          <a:prstGeom prst="rect">
            <a:avLst/>
          </a:prstGeom>
          <a:noFill/>
        </p:spPr>
        <p:txBody>
          <a:bodyPr wrap="none" rtlCol="0">
            <a:spAutoFit/>
          </a:bodyPr>
          <a:lstStyle/>
          <a:p>
            <a:r>
              <a:rPr kumimoji="1" lang="ja-JP" altLang="en-US" sz="1100" dirty="0" smtClean="0"/>
              <a:t>（難病情報センターＨＰより抜粋）</a:t>
            </a:r>
            <a:endParaRPr kumimoji="1" lang="ja-JP" altLang="en-US" sz="1100" dirty="0"/>
          </a:p>
        </p:txBody>
      </p:sp>
    </p:spTree>
    <p:extLst>
      <p:ext uri="{BB962C8B-B14F-4D97-AF65-F5344CB8AC3E}">
        <p14:creationId xmlns:p14="http://schemas.microsoft.com/office/powerpoint/2010/main" val="2519959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490419" y="242658"/>
            <a:ext cx="6224542" cy="4296561"/>
          </a:xfrm>
          <a:prstGeom prst="rect">
            <a:avLst/>
          </a:prstGeom>
          <a:noFill/>
        </p:spPr>
        <p:txBody>
          <a:bodyPr wrap="square" rtlCol="0">
            <a:spAutoFit/>
          </a:bodyPr>
          <a:lstStyle/>
          <a:p>
            <a:pPr>
              <a:lnSpc>
                <a:spcPct val="120000"/>
              </a:lnSpc>
            </a:pPr>
            <a:r>
              <a:rPr lang="en-US" altLang="ja-JP" sz="1200" dirty="0" smtClean="0"/>
              <a:t>Ⅵ</a:t>
            </a:r>
            <a:r>
              <a:rPr lang="ja-JP" altLang="en-US" sz="1200" dirty="0" smtClean="0"/>
              <a:t>　予測できない偶発症の可能性とそれに対する対応策</a:t>
            </a:r>
            <a:endParaRPr lang="en-US" altLang="ja-JP" sz="1200" dirty="0" smtClean="0"/>
          </a:p>
          <a:p>
            <a:pPr>
              <a:lnSpc>
                <a:spcPct val="120000"/>
              </a:lnSpc>
            </a:pPr>
            <a:r>
              <a:rPr lang="ja-JP" altLang="en-US" sz="1200" dirty="0" smtClean="0"/>
              <a:t>　　　　偶発的な合併症が出現する危険性もありますが、これらに対しては適宜病状を説明を下</a:t>
            </a:r>
            <a:endParaRPr lang="en-US" altLang="ja-JP" sz="1200" dirty="0" smtClean="0"/>
          </a:p>
          <a:p>
            <a:pPr>
              <a:lnSpc>
                <a:spcPct val="120000"/>
              </a:lnSpc>
            </a:pPr>
            <a:r>
              <a:rPr lang="ja-JP" altLang="en-US" sz="1200" dirty="0" smtClean="0"/>
              <a:t>　　　上で治療に努めます。緊急での処置が必要と判断された場合には、処置後に事後報告と</a:t>
            </a:r>
            <a:endParaRPr lang="en-US" altLang="ja-JP" sz="1200" dirty="0" smtClean="0"/>
          </a:p>
          <a:p>
            <a:pPr>
              <a:lnSpc>
                <a:spcPct val="120000"/>
              </a:lnSpc>
            </a:pPr>
            <a:r>
              <a:rPr lang="ja-JP" altLang="en-US" sz="1200" dirty="0" smtClean="0"/>
              <a:t>　　　させていただく可能性もあります。</a:t>
            </a:r>
            <a:r>
              <a:rPr kumimoji="1" lang="ja-JP" altLang="en-US" sz="1200" dirty="0" smtClean="0"/>
              <a:t>　</a:t>
            </a:r>
            <a:endParaRPr kumimoji="1" lang="en-US" altLang="ja-JP" sz="1200" dirty="0" smtClean="0"/>
          </a:p>
          <a:p>
            <a:pPr>
              <a:lnSpc>
                <a:spcPct val="120000"/>
              </a:lnSpc>
            </a:pPr>
            <a:endParaRPr kumimoji="1" lang="en-US" altLang="ja-JP" sz="1200" dirty="0"/>
          </a:p>
          <a:p>
            <a:pPr>
              <a:lnSpc>
                <a:spcPct val="120000"/>
              </a:lnSpc>
            </a:pPr>
            <a:r>
              <a:rPr lang="en-US" altLang="ja-JP" sz="1200" dirty="0" smtClean="0"/>
              <a:t>Ⅶ</a:t>
            </a:r>
            <a:r>
              <a:rPr lang="ja-JP" altLang="en-US" sz="1200" dirty="0" smtClean="0"/>
              <a:t>　説明方法</a:t>
            </a:r>
            <a:endParaRPr lang="en-US" altLang="ja-JP" sz="1200" dirty="0" smtClean="0"/>
          </a:p>
          <a:p>
            <a:pPr>
              <a:lnSpc>
                <a:spcPct val="120000"/>
              </a:lnSpc>
            </a:pPr>
            <a:r>
              <a:rPr lang="ja-JP" altLang="en-US" sz="1200" dirty="0" smtClean="0"/>
              <a:t>　　　（口頭、診療録、画像、図、模型、その他）</a:t>
            </a:r>
            <a:endParaRPr lang="en-US" altLang="ja-JP" sz="1200" dirty="0" smtClean="0"/>
          </a:p>
          <a:p>
            <a:pPr>
              <a:lnSpc>
                <a:spcPct val="120000"/>
              </a:lnSpc>
            </a:pPr>
            <a:r>
              <a:rPr lang="ja-JP" altLang="en-US" sz="1200" dirty="0" smtClean="0"/>
              <a:t>　　　上記方法を使って説明をしました。</a:t>
            </a:r>
            <a:endParaRPr kumimoji="1" lang="en-US" altLang="ja-JP" sz="1200" dirty="0"/>
          </a:p>
          <a:p>
            <a:pPr>
              <a:lnSpc>
                <a:spcPct val="120000"/>
              </a:lnSpc>
            </a:pPr>
            <a:endParaRPr kumimoji="1" lang="en-US" altLang="ja-JP" sz="1200" dirty="0" smtClean="0"/>
          </a:p>
          <a:p>
            <a:pPr>
              <a:lnSpc>
                <a:spcPct val="120000"/>
              </a:lnSpc>
            </a:pPr>
            <a:r>
              <a:rPr kumimoji="1" lang="en-US" altLang="ja-JP" sz="1200" dirty="0" smtClean="0"/>
              <a:t>Ⅷ</a:t>
            </a:r>
            <a:r>
              <a:rPr kumimoji="1" lang="ja-JP" altLang="en-US" sz="1200" dirty="0" smtClean="0"/>
              <a:t>　同席者</a:t>
            </a:r>
            <a:endParaRPr kumimoji="1" lang="en-US" altLang="ja-JP" sz="1200" dirty="0" smtClean="0"/>
          </a:p>
          <a:p>
            <a:pPr>
              <a:lnSpc>
                <a:spcPct val="120000"/>
              </a:lnSpc>
            </a:pPr>
            <a:r>
              <a:rPr lang="ja-JP" altLang="en-US" sz="1200" dirty="0" smtClean="0"/>
              <a:t>　　・患者側氏名　：　</a:t>
            </a:r>
            <a:endParaRPr lang="en-US" altLang="ja-JP" sz="1200" dirty="0" smtClean="0"/>
          </a:p>
          <a:p>
            <a:pPr>
              <a:lnSpc>
                <a:spcPct val="120000"/>
              </a:lnSpc>
            </a:pPr>
            <a:endParaRPr lang="en-US" altLang="ja-JP" sz="1200" dirty="0" smtClean="0"/>
          </a:p>
          <a:p>
            <a:pPr>
              <a:lnSpc>
                <a:spcPct val="120000"/>
              </a:lnSpc>
            </a:pPr>
            <a:r>
              <a:rPr lang="ja-JP" altLang="en-US" sz="1200" dirty="0" smtClean="0"/>
              <a:t>　　・病院側氏名　：　</a:t>
            </a:r>
            <a:endParaRPr lang="en-US" altLang="ja-JP" sz="1200" dirty="0" smtClean="0"/>
          </a:p>
          <a:p>
            <a:pPr>
              <a:lnSpc>
                <a:spcPct val="120000"/>
              </a:lnSpc>
            </a:pPr>
            <a:endParaRPr lang="en-US" altLang="ja-JP" sz="1200" dirty="0"/>
          </a:p>
          <a:p>
            <a:pPr>
              <a:lnSpc>
                <a:spcPct val="120000"/>
              </a:lnSpc>
            </a:pPr>
            <a:r>
              <a:rPr lang="ja-JP" altLang="en-US" sz="1200" dirty="0" smtClean="0"/>
              <a:t>　　　　　　　　　　　　　　　　　　　　　　　　　　　　　　　　　　　　平成　　　年　　　月　　　日</a:t>
            </a:r>
            <a:endParaRPr lang="en-US" altLang="ja-JP" sz="1200" dirty="0" smtClean="0"/>
          </a:p>
          <a:p>
            <a:pPr>
              <a:lnSpc>
                <a:spcPct val="120000"/>
              </a:lnSpc>
            </a:pPr>
            <a:endParaRPr lang="en-US" altLang="ja-JP" sz="1200" dirty="0"/>
          </a:p>
          <a:p>
            <a:pPr>
              <a:lnSpc>
                <a:spcPct val="120000"/>
              </a:lnSpc>
            </a:pPr>
            <a:r>
              <a:rPr lang="ja-JP" altLang="en-US" sz="1200" dirty="0" smtClean="0"/>
              <a:t>　　　　　　　　　　　　　岡山大学病院　整形外科　主治医（署名）　</a:t>
            </a:r>
            <a:r>
              <a:rPr lang="ja-JP" altLang="en-US" sz="1200" u="sng" dirty="0" smtClean="0"/>
              <a:t>　　　　　　　　　　　　　　　　　</a:t>
            </a:r>
            <a:r>
              <a:rPr lang="ja-JP" altLang="en-US" sz="1200" dirty="0" smtClean="0"/>
              <a:t>　</a:t>
            </a:r>
            <a:endParaRPr lang="en-US" altLang="ja-JP" sz="1200" dirty="0" smtClean="0"/>
          </a:p>
          <a:p>
            <a:pPr>
              <a:lnSpc>
                <a:spcPct val="120000"/>
              </a:lnSpc>
            </a:pPr>
            <a:r>
              <a:rPr lang="ja-JP" altLang="en-US" sz="1200" dirty="0" smtClean="0"/>
              <a:t>　　　　　　</a:t>
            </a:r>
            <a:endParaRPr lang="en-US" altLang="ja-JP" sz="1200" dirty="0" smtClean="0"/>
          </a:p>
          <a:p>
            <a:pPr>
              <a:lnSpc>
                <a:spcPct val="120000"/>
              </a:lnSpc>
            </a:pPr>
            <a:r>
              <a:rPr lang="ja-JP" altLang="en-US" sz="1200" dirty="0" smtClean="0"/>
              <a:t>　　　　　　　　　　　　　　　　　　　　　　　　　　　　　　担当医（署名）　</a:t>
            </a:r>
            <a:r>
              <a:rPr lang="ja-JP" altLang="en-US" sz="1200" u="sng" dirty="0" smtClean="0"/>
              <a:t>　　　　　　　　　　　　　　　　　</a:t>
            </a:r>
            <a:r>
              <a:rPr lang="ja-JP" altLang="en-US" sz="1200" dirty="0" smtClean="0"/>
              <a:t>　</a:t>
            </a:r>
            <a:endParaRPr lang="en-US" altLang="ja-JP" sz="1200" dirty="0" smtClean="0"/>
          </a:p>
        </p:txBody>
      </p:sp>
      <p:cxnSp>
        <p:nvCxnSpPr>
          <p:cNvPr id="9" name="直線コネクタ 8"/>
          <p:cNvCxnSpPr/>
          <p:nvPr/>
        </p:nvCxnSpPr>
        <p:spPr>
          <a:xfrm flipV="1">
            <a:off x="188623" y="113181"/>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0" name="直線コネクタ 9"/>
          <p:cNvCxnSpPr/>
          <p:nvPr/>
        </p:nvCxnSpPr>
        <p:spPr>
          <a:xfrm flipV="1">
            <a:off x="190123" y="4639582"/>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1" name="直線コネクタ 10"/>
          <p:cNvCxnSpPr/>
          <p:nvPr/>
        </p:nvCxnSpPr>
        <p:spPr>
          <a:xfrm flipH="1">
            <a:off x="188623" y="138328"/>
            <a:ext cx="1500" cy="452640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4" name="直線コネクタ 13"/>
          <p:cNvCxnSpPr/>
          <p:nvPr/>
        </p:nvCxnSpPr>
        <p:spPr>
          <a:xfrm flipH="1">
            <a:off x="6714961" y="113181"/>
            <a:ext cx="1500" cy="4526401"/>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2" name="テキスト ボックス 11"/>
          <p:cNvSpPr txBox="1"/>
          <p:nvPr/>
        </p:nvSpPr>
        <p:spPr>
          <a:xfrm>
            <a:off x="2792648" y="4787093"/>
            <a:ext cx="1184940" cy="369332"/>
          </a:xfrm>
          <a:prstGeom prst="rect">
            <a:avLst/>
          </a:prstGeom>
          <a:noFill/>
        </p:spPr>
        <p:txBody>
          <a:bodyPr wrap="none" rtlCol="0">
            <a:spAutoFit/>
          </a:bodyPr>
          <a:lstStyle/>
          <a:p>
            <a:r>
              <a:rPr kumimoji="1" lang="ja-JP" altLang="en-US" dirty="0" smtClean="0"/>
              <a:t>承　諾　書</a:t>
            </a:r>
            <a:endParaRPr kumimoji="1" lang="ja-JP" altLang="en-US" dirty="0"/>
          </a:p>
        </p:txBody>
      </p:sp>
      <p:sp>
        <p:nvSpPr>
          <p:cNvPr id="13" name="テキスト ボックス 12"/>
          <p:cNvSpPr txBox="1"/>
          <p:nvPr/>
        </p:nvSpPr>
        <p:spPr>
          <a:xfrm>
            <a:off x="378747" y="5261169"/>
            <a:ext cx="6224542" cy="4074962"/>
          </a:xfrm>
          <a:prstGeom prst="rect">
            <a:avLst/>
          </a:prstGeom>
          <a:noFill/>
        </p:spPr>
        <p:txBody>
          <a:bodyPr wrap="square" rtlCol="0">
            <a:spAutoFit/>
          </a:bodyPr>
          <a:lstStyle/>
          <a:p>
            <a:pPr>
              <a:lnSpc>
                <a:spcPct val="120000"/>
              </a:lnSpc>
            </a:pPr>
            <a:r>
              <a:rPr lang="ja-JP" altLang="en-US" sz="1200" dirty="0" smtClean="0"/>
              <a:t>　私は現在の病状及び手術、麻酔、治療法の必要性とその内容、これに伴う危険性について十分な説明を受け、理解しましたので、その実施を承諾します。</a:t>
            </a:r>
            <a:endParaRPr lang="en-US" altLang="ja-JP" sz="1200" dirty="0" smtClean="0"/>
          </a:p>
          <a:p>
            <a:pPr>
              <a:lnSpc>
                <a:spcPct val="120000"/>
              </a:lnSpc>
            </a:pPr>
            <a:r>
              <a:rPr lang="ja-JP" altLang="en-US" sz="1200" dirty="0" smtClean="0"/>
              <a:t>なお、実施中に緊急の処置を行う必要性が生じた場合には、適宜処置されることについても承諾します。</a:t>
            </a:r>
            <a:endParaRPr lang="en-US" altLang="ja-JP" sz="1200" dirty="0"/>
          </a:p>
          <a:p>
            <a:pPr>
              <a:lnSpc>
                <a:spcPct val="120000"/>
              </a:lnSpc>
            </a:pPr>
            <a:endParaRPr lang="en-US" altLang="ja-JP" sz="1200" dirty="0"/>
          </a:p>
          <a:p>
            <a:pPr>
              <a:lnSpc>
                <a:spcPct val="120000"/>
              </a:lnSpc>
            </a:pPr>
            <a:r>
              <a:rPr lang="ja-JP" altLang="en-US" sz="1200" dirty="0" smtClean="0"/>
              <a:t>　　　　　　　　　　　　　　　　　　　　　　　　　　　　　　　　　　　　平成　　　年　　　月　　　日</a:t>
            </a:r>
            <a:endParaRPr lang="en-US" altLang="ja-JP" sz="1200" dirty="0" smtClean="0"/>
          </a:p>
          <a:p>
            <a:pPr>
              <a:lnSpc>
                <a:spcPct val="120000"/>
              </a:lnSpc>
            </a:pPr>
            <a:endParaRPr lang="en-US" altLang="ja-JP" sz="1200" dirty="0"/>
          </a:p>
          <a:p>
            <a:pPr>
              <a:lnSpc>
                <a:spcPct val="120000"/>
              </a:lnSpc>
            </a:pPr>
            <a:r>
              <a:rPr lang="ja-JP" altLang="en-US" sz="1200" dirty="0" smtClean="0"/>
              <a:t>　　　　　　　　　　　　　　　　　患　者　　住所</a:t>
            </a:r>
            <a:endParaRPr lang="en-US" altLang="ja-JP" sz="1200" dirty="0" smtClean="0"/>
          </a:p>
          <a:p>
            <a:pPr>
              <a:lnSpc>
                <a:spcPct val="120000"/>
              </a:lnSpc>
            </a:pPr>
            <a:endParaRPr lang="en-US" altLang="ja-JP" sz="1200" dirty="0"/>
          </a:p>
          <a:p>
            <a:pPr>
              <a:lnSpc>
                <a:spcPct val="120000"/>
              </a:lnSpc>
            </a:pPr>
            <a:r>
              <a:rPr lang="ja-JP" altLang="en-US" sz="1200" dirty="0" smtClean="0"/>
              <a:t>　　　　　　　　　　　　　　　　　　　　　　　氏名（署名）　　</a:t>
            </a:r>
            <a:r>
              <a:rPr lang="ja-JP" altLang="en-US" sz="1200" u="sng" dirty="0" smtClean="0"/>
              <a:t>　　　　　　　　　　　　　　　　　</a:t>
            </a:r>
            <a:r>
              <a:rPr lang="ja-JP" altLang="en-US" sz="1200" dirty="0" smtClean="0"/>
              <a:t>　</a:t>
            </a:r>
            <a:endParaRPr lang="en-US" altLang="ja-JP" sz="1200" dirty="0" smtClean="0"/>
          </a:p>
          <a:p>
            <a:pPr>
              <a:lnSpc>
                <a:spcPct val="120000"/>
              </a:lnSpc>
            </a:pPr>
            <a:r>
              <a:rPr lang="ja-JP" altLang="en-US" sz="1200" dirty="0" smtClean="0"/>
              <a:t>　　　　　　　　　　　　　</a:t>
            </a:r>
            <a:endParaRPr lang="en-US" altLang="ja-JP" sz="1200" dirty="0" smtClean="0"/>
          </a:p>
          <a:p>
            <a:pPr>
              <a:lnSpc>
                <a:spcPct val="120000"/>
              </a:lnSpc>
            </a:pPr>
            <a:r>
              <a:rPr lang="ja-JP" altLang="en-US" sz="1200" dirty="0" smtClean="0"/>
              <a:t>　　　　　　　　　　　　　　　　　同意者　　住所</a:t>
            </a:r>
            <a:endParaRPr lang="en-US" altLang="ja-JP" sz="1200" dirty="0" smtClean="0"/>
          </a:p>
          <a:p>
            <a:pPr>
              <a:lnSpc>
                <a:spcPct val="120000"/>
              </a:lnSpc>
            </a:pPr>
            <a:endParaRPr lang="en-US" altLang="ja-JP" sz="1200" dirty="0"/>
          </a:p>
          <a:p>
            <a:pPr>
              <a:lnSpc>
                <a:spcPct val="120000"/>
              </a:lnSpc>
            </a:pPr>
            <a:r>
              <a:rPr lang="ja-JP" altLang="en-US" sz="1200" u="sng" dirty="0" smtClean="0"/>
              <a:t>　　　　　　　　　　　　</a:t>
            </a:r>
            <a:r>
              <a:rPr lang="ja-JP" altLang="en-US" sz="1200" dirty="0" smtClean="0"/>
              <a:t>　　　　　　　　　</a:t>
            </a:r>
            <a:r>
              <a:rPr lang="en-US" altLang="ja-JP" sz="1200" dirty="0" smtClean="0"/>
              <a:t> </a:t>
            </a:r>
            <a:r>
              <a:rPr lang="ja-JP" altLang="en-US" sz="1200" dirty="0" smtClean="0"/>
              <a:t>　　氏名（署名）　</a:t>
            </a:r>
            <a:r>
              <a:rPr lang="ja-JP" altLang="en-US" sz="1200" u="sng" dirty="0" smtClean="0"/>
              <a:t>　　　　　　　　　　　　　　　　　</a:t>
            </a:r>
            <a:r>
              <a:rPr lang="ja-JP" altLang="en-US" sz="1200" dirty="0" smtClean="0"/>
              <a:t>　　</a:t>
            </a:r>
            <a:endParaRPr lang="en-US" altLang="ja-JP" sz="1200" dirty="0"/>
          </a:p>
          <a:p>
            <a:pPr>
              <a:lnSpc>
                <a:spcPct val="120000"/>
              </a:lnSpc>
            </a:pPr>
            <a:r>
              <a:rPr lang="ja-JP" altLang="en-US" sz="1200" dirty="0" smtClean="0"/>
              <a:t>　　　　　　　　　　　　　　　　　　　　　　　　　　　　</a:t>
            </a:r>
            <a:endParaRPr lang="en-US" altLang="ja-JP" sz="1200" dirty="0" smtClean="0"/>
          </a:p>
          <a:p>
            <a:pPr>
              <a:lnSpc>
                <a:spcPct val="120000"/>
              </a:lnSpc>
            </a:pPr>
            <a:r>
              <a:rPr lang="ja-JP" altLang="en-US" sz="1200" dirty="0" smtClean="0"/>
              <a:t>　病院長殿　　　　　　　　　　　　　　　　　　　　　　　　　（患者との続柄　　　</a:t>
            </a:r>
            <a:r>
              <a:rPr lang="ja-JP" altLang="en-US" sz="1200" u="sng" dirty="0" smtClean="0"/>
              <a:t>　　　　　　　　　</a:t>
            </a:r>
            <a:r>
              <a:rPr lang="ja-JP" altLang="en-US" sz="1200" dirty="0" smtClean="0"/>
              <a:t>　）　　　　　</a:t>
            </a:r>
            <a:endParaRPr lang="en-US" altLang="ja-JP" sz="1200" dirty="0" smtClean="0"/>
          </a:p>
          <a:p>
            <a:pPr>
              <a:lnSpc>
                <a:spcPct val="120000"/>
              </a:lnSpc>
            </a:pPr>
            <a:r>
              <a:rPr lang="ja-JP" altLang="en-US" sz="1200" dirty="0" smtClean="0"/>
              <a:t>　　　　　　</a:t>
            </a:r>
            <a:endParaRPr lang="en-US" altLang="ja-JP" sz="1200" dirty="0" smtClean="0"/>
          </a:p>
          <a:p>
            <a:pPr>
              <a:lnSpc>
                <a:spcPct val="120000"/>
              </a:lnSpc>
            </a:pPr>
            <a:r>
              <a:rPr lang="ja-JP" altLang="en-US" sz="1200" dirty="0" smtClean="0"/>
              <a:t>　　　　　　　　　　　　　　　　　　　　　　　　　　　　　　</a:t>
            </a:r>
            <a:endParaRPr lang="en-US" altLang="ja-JP" sz="1200" dirty="0" smtClean="0"/>
          </a:p>
        </p:txBody>
      </p:sp>
      <p:cxnSp>
        <p:nvCxnSpPr>
          <p:cNvPr id="15" name="直線コネクタ 14"/>
          <p:cNvCxnSpPr/>
          <p:nvPr/>
        </p:nvCxnSpPr>
        <p:spPr>
          <a:xfrm flipV="1">
            <a:off x="190123" y="5261169"/>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6" name="直線コネクタ 15"/>
          <p:cNvCxnSpPr/>
          <p:nvPr/>
        </p:nvCxnSpPr>
        <p:spPr>
          <a:xfrm flipV="1">
            <a:off x="191623" y="8991364"/>
            <a:ext cx="6526338" cy="25147"/>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7" name="直線コネクタ 16"/>
          <p:cNvCxnSpPr/>
          <p:nvPr/>
        </p:nvCxnSpPr>
        <p:spPr>
          <a:xfrm>
            <a:off x="188623" y="5286316"/>
            <a:ext cx="1500" cy="373019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8" name="直線コネクタ 17"/>
          <p:cNvCxnSpPr/>
          <p:nvPr/>
        </p:nvCxnSpPr>
        <p:spPr>
          <a:xfrm>
            <a:off x="6714961" y="5261169"/>
            <a:ext cx="1500" cy="3730195"/>
          </a:xfrm>
          <a:prstGeom prst="line">
            <a:avLst/>
          </a:prstGeom>
          <a:ln w="12700" cmpd="sng">
            <a:solidFill>
              <a:schemeClr val="tx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06760952"/>
      </p:ext>
    </p:extLst>
  </p:cSld>
  <p:clrMapOvr>
    <a:masterClrMapping/>
  </p:clrMapOvr>
</p:sld>
</file>

<file path=ppt/theme/theme1.xml><?xml version="1.0" encoding="utf-8"?>
<a:theme xmlns:a="http://schemas.openxmlformats.org/drawingml/2006/main" name="ホワイ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263</TotalTime>
  <Words>195</Words>
  <Application>Microsoft Macintosh PowerPoint</Application>
  <PresentationFormat>画面に合わせる (4:3)</PresentationFormat>
  <Paragraphs>125</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ホワイト</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荒瀧慎也 sinn</dc:creator>
  <cp:lastModifiedBy>荒瀧慎也 sinn</cp:lastModifiedBy>
  <cp:revision>34</cp:revision>
  <cp:lastPrinted>2014-08-10T06:50:47Z</cp:lastPrinted>
  <dcterms:created xsi:type="dcterms:W3CDTF">2014-08-10T00:42:38Z</dcterms:created>
  <dcterms:modified xsi:type="dcterms:W3CDTF">2014-08-10T06:58:39Z</dcterms:modified>
</cp:coreProperties>
</file>