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6858000" cy="9144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14" autoAdjust="0"/>
  </p:normalViewPr>
  <p:slideViewPr>
    <p:cSldViewPr snapToGrid="0" snapToObjects="1">
      <p:cViewPr varScale="1">
        <p:scale>
          <a:sx n="97" d="100"/>
          <a:sy n="97" d="100"/>
        </p:scale>
        <p:origin x="-1256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12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4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27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56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65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5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7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01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29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52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D7F62-7231-7C40-9206-6431C6A8C136}" type="datetimeFigureOut">
              <a:rPr kumimoji="1" lang="ja-JP" altLang="en-US" smtClean="0"/>
              <a:t>2014/08/10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6192B-5A68-0C4E-9535-EABBD9BD6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06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98799" y="289957"/>
            <a:ext cx="3030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説明書（手術、麻酔、治療法）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9479" y="909027"/>
            <a:ext cx="6243416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200" dirty="0" smtClean="0"/>
              <a:t>私は、患者　</a:t>
            </a:r>
            <a:r>
              <a:rPr kumimoji="1" lang="ja-JP" altLang="en-US" sz="1200" u="sng" dirty="0" smtClean="0"/>
              <a:t>　　　　　　　　　</a:t>
            </a:r>
            <a:r>
              <a:rPr kumimoji="1" lang="ja-JP" altLang="en-US" sz="1200" dirty="0" smtClean="0"/>
              <a:t>様の</a:t>
            </a:r>
            <a:r>
              <a:rPr lang="ja-JP" altLang="en-US" sz="1200" dirty="0" smtClean="0"/>
              <a:t>（手術、麻酔、治療法）について、次のとおり説明いたしました。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kumimoji="1" lang="en-US" altLang="ja-JP" sz="1200" dirty="0"/>
          </a:p>
          <a:p>
            <a:pPr>
              <a:lnSpc>
                <a:spcPct val="120000"/>
              </a:lnSpc>
            </a:pPr>
            <a:r>
              <a:rPr lang="en-US" altLang="ja-JP" sz="1200" dirty="0" smtClean="0"/>
              <a:t>Ⅰ</a:t>
            </a:r>
            <a:r>
              <a:rPr lang="ja-JP" altLang="en-US" sz="1200" dirty="0" smtClean="0"/>
              <a:t>　現在の診断名、原因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kumimoji="1" lang="ja-JP" altLang="en-US" sz="1200" dirty="0" smtClean="0"/>
              <a:t>　１　診断名　：　</a:t>
            </a:r>
            <a:r>
              <a:rPr lang="ja-JP" altLang="en-US" sz="1200" dirty="0" smtClean="0"/>
              <a:t>　　　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kumimoji="1" lang="ja-JP" altLang="en-US" sz="1200" dirty="0" smtClean="0"/>
              <a:t>　　　　　　　　　　　</a:t>
            </a:r>
            <a:r>
              <a:rPr kumimoji="1" lang="ja-JP" altLang="en-US" sz="1200" u="sng" dirty="0" smtClean="0"/>
              <a:t>　　　　　　　　　　　　　　　　　　　　　　　　　　　　　</a:t>
            </a:r>
            <a:endParaRPr kumimoji="1" lang="en-US" altLang="ja-JP" sz="1200" u="sng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２　原　因　</a:t>
            </a:r>
            <a:r>
              <a:rPr lang="en-US" altLang="ja-JP" sz="1200" dirty="0" smtClean="0"/>
              <a:t> </a:t>
            </a:r>
            <a:r>
              <a:rPr lang="ja-JP" altLang="en-US" sz="1200" dirty="0" smtClean="0"/>
              <a:t>：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kumimoji="1" lang="en-US" altLang="ja-JP" sz="1200" dirty="0"/>
          </a:p>
          <a:p>
            <a:pPr>
              <a:lnSpc>
                <a:spcPct val="120000"/>
              </a:lnSpc>
            </a:pPr>
            <a:endParaRPr kumimoji="1" lang="en-US" altLang="ja-JP" sz="1200" dirty="0"/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　　　　　　　　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en-US" altLang="ja-JP" sz="1200" dirty="0" smtClean="0"/>
              <a:t>Ⅱ</a:t>
            </a:r>
            <a:r>
              <a:rPr lang="ja-JP" altLang="en-US" sz="1200" dirty="0" smtClean="0"/>
              <a:t>　予定されている手術の名称と方法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１　麻　酔　：　全身麻酔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kumimoji="1" lang="ja-JP" altLang="en-US" sz="1200" dirty="0" smtClean="0"/>
              <a:t>　２　手術名　：　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</a:t>
            </a:r>
            <a:r>
              <a:rPr lang="ja-JP" altLang="en-US" sz="1200" u="sng" dirty="0" smtClean="0"/>
              <a:t>　　　　　　　　　　　　　　　　　　　　　　　　　　　　</a:t>
            </a:r>
            <a:endParaRPr lang="en-US" altLang="ja-JP" sz="1200" u="sng" dirty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３　方　法　：　</a:t>
            </a:r>
            <a:endParaRPr kumimoji="1" lang="ja-JP" altLang="en-US" sz="1200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88623" y="779550"/>
            <a:ext cx="6526338" cy="2514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190123" y="8946681"/>
            <a:ext cx="6526338" cy="2514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90123" y="804697"/>
            <a:ext cx="0" cy="8167131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6716461" y="779550"/>
            <a:ext cx="0" cy="8167131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1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0197" y="280563"/>
            <a:ext cx="6224542" cy="850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200" dirty="0" smtClean="0"/>
              <a:t>Ⅲ</a:t>
            </a:r>
            <a:r>
              <a:rPr lang="ja-JP" altLang="en-US" sz="1200" dirty="0" smtClean="0"/>
              <a:t>　手術に伴い期待される効果と限界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kumimoji="1" lang="ja-JP" altLang="en-US" sz="1200" dirty="0" smtClean="0"/>
              <a:t>　１　効　果　：　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２　限　界　</a:t>
            </a:r>
            <a:r>
              <a:rPr lang="en-US" altLang="ja-JP" sz="1200" dirty="0" smtClean="0"/>
              <a:t> </a:t>
            </a:r>
            <a:r>
              <a:rPr lang="ja-JP" altLang="en-US" sz="1200" dirty="0" smtClean="0"/>
              <a:t>：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kumimoji="1" lang="en-US" altLang="ja-JP" sz="1200" dirty="0"/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kumimoji="1" lang="en-US" altLang="ja-JP" sz="1200" dirty="0"/>
          </a:p>
          <a:p>
            <a:pPr>
              <a:lnSpc>
                <a:spcPct val="120000"/>
              </a:lnSpc>
            </a:pPr>
            <a:endParaRPr kumimoji="1" lang="en-US" altLang="ja-JP" sz="1200" dirty="0"/>
          </a:p>
          <a:p>
            <a:pPr>
              <a:lnSpc>
                <a:spcPct val="120000"/>
              </a:lnSpc>
            </a:pPr>
            <a:r>
              <a:rPr lang="en-US" altLang="ja-JP" sz="1200" dirty="0" smtClean="0"/>
              <a:t>Ⅳ</a:t>
            </a:r>
            <a:r>
              <a:rPr lang="ja-JP" altLang="en-US" sz="1200" dirty="0" smtClean="0"/>
              <a:t>　手術を受けない場合に予測される病状の推移と可能な他の治療法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１　予測される病状の推移：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　　</a:t>
            </a:r>
            <a:r>
              <a:rPr lang="en-US" altLang="ja-JP" sz="1200" dirty="0" smtClean="0"/>
              <a:t> </a:t>
            </a:r>
            <a:r>
              <a:rPr kumimoji="1" lang="ja-JP" altLang="en-US" sz="1200" dirty="0" smtClean="0"/>
              <a:t>　　　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</a:t>
            </a:r>
            <a:r>
              <a:rPr kumimoji="1" lang="ja-JP" altLang="en-US" sz="1200" dirty="0" smtClean="0"/>
              <a:t>２　可能な他の治療法　：　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kumimoji="1" lang="en-US" altLang="ja-JP" sz="1200" dirty="0" smtClean="0"/>
              <a:t>Ⅴ</a:t>
            </a:r>
            <a:r>
              <a:rPr kumimoji="1" lang="ja-JP" altLang="en-US" sz="1200" dirty="0" smtClean="0"/>
              <a:t>　予測される合併症とその危険性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１　麻酔に伴う合併症　：　まれではありますが、肺炎、脳卒中、心筋梗塞、麻酔のアレルギー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などで死亡する可能性があります（１％以下）。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kumimoji="1" lang="ja-JP" altLang="en-US" sz="1200" dirty="0" smtClean="0"/>
              <a:t>　２　手術操作によって、神経を障害する可能性があり、麻痺の悪化もありえます。（数％）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３　感染症　：　手術では最大限清潔な操作を行っておりますが、感染の危険はゼロではあり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ません。感染を生じると再手術が必要になることがあります。（約１％）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kumimoji="1" lang="ja-JP" altLang="en-US" sz="1200" dirty="0" smtClean="0"/>
              <a:t>　　　　　　　　　　　　　　　　　　　　　　　　　　　　　　（創部表層感染、深部感染、髄膜炎など）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４　血栓症　：　術後に足の静脈内で血が固まり詰まることがあります。この場合は足がむくむ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だけでなく、血の塊が心臓や肺などにとぶ可能性があります。心臓やは肺などの血管が詰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まると命に関わります（１％未満）。定期的に検査を行って、この徴候が見られたら塊を溶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かすように点滴を行います。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kumimoji="1" lang="ja-JP" altLang="en-US" sz="1200" dirty="0" smtClean="0"/>
              <a:t>　５　輸血に伴う合併症　：　手術中、あるいは手術後に必要になった場合、輸血する可能性が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</a:t>
            </a:r>
            <a:r>
              <a:rPr kumimoji="1" lang="ja-JP" altLang="en-US" sz="1200" dirty="0" smtClean="0"/>
              <a:t>あります。その場合、輸血による副作用が出現する可能性があります。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６　その他　：　硬膜外血腫（約１％）、脊髄液漏出（頭痛、嘔気の持続など）、創部壊死（場合に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よっては麻酔下に創処置の追加が必要となります）、術中の体位（腹臥位）による皮膚圧迫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（顔面、眼球、胸部、骨盤部など）・大腿皮神経麻痺（大腿前面のシビレ感）、長期的に硬膜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周囲の瘢痕、硬膜内の神経癒着（癒着性クモ膜炎、クモ膜嚢胞など）、椎弓切除による脊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椎の不安定性など。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kumimoji="1" lang="ja-JP" altLang="en-US" sz="1200" dirty="0" smtClean="0"/>
              <a:t>　　　・インプラントのゆるみ、折損など（再手術が必要となる可能性あり）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</a:t>
            </a:r>
            <a:endParaRPr kumimoji="1" lang="en-US" altLang="ja-JP" sz="1200" dirty="0" smtClean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88623" y="190365"/>
            <a:ext cx="6526338" cy="2514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190123" y="8946681"/>
            <a:ext cx="6526338" cy="2514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88623" y="215512"/>
            <a:ext cx="1500" cy="8756316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6714961" y="190365"/>
            <a:ext cx="1500" cy="8756316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95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46385" y="242658"/>
            <a:ext cx="6224542" cy="4296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200" dirty="0" smtClean="0"/>
              <a:t>Ⅵ</a:t>
            </a:r>
            <a:r>
              <a:rPr lang="ja-JP" altLang="en-US" sz="1200" dirty="0" smtClean="0"/>
              <a:t>　予測できない偶発症の可能性とそれに対する対応策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偶発的な合併症が出現する危険性もありますが、これらに対しては適宜病状を説明を下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上で治療に努めます。緊急での処置が必要と判断された場合には、処置後に事後報告と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させていただく可能性もあります。</a:t>
            </a:r>
            <a:r>
              <a:rPr kumimoji="1" lang="ja-JP" altLang="en-US" sz="1200" dirty="0" smtClean="0"/>
              <a:t>　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endParaRPr kumimoji="1" lang="en-US" altLang="ja-JP" sz="1200" dirty="0"/>
          </a:p>
          <a:p>
            <a:pPr>
              <a:lnSpc>
                <a:spcPct val="120000"/>
              </a:lnSpc>
            </a:pPr>
            <a:r>
              <a:rPr lang="en-US" altLang="ja-JP" sz="1200" dirty="0" smtClean="0"/>
              <a:t>Ⅶ</a:t>
            </a:r>
            <a:r>
              <a:rPr lang="ja-JP" altLang="en-US" sz="1200" dirty="0" smtClean="0"/>
              <a:t>　説明方法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（口頭、診療録、画像、図、模型、その他）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上記方法を使って説明をしました。</a:t>
            </a:r>
            <a:endParaRPr kumimoji="1" lang="en-US" altLang="ja-JP" sz="1200" dirty="0"/>
          </a:p>
          <a:p>
            <a:pPr>
              <a:lnSpc>
                <a:spcPct val="120000"/>
              </a:lnSpc>
            </a:pP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kumimoji="1" lang="en-US" altLang="ja-JP" sz="1200" dirty="0" smtClean="0"/>
              <a:t>Ⅷ</a:t>
            </a:r>
            <a:r>
              <a:rPr kumimoji="1" lang="ja-JP" altLang="en-US" sz="1200" dirty="0" smtClean="0"/>
              <a:t>　同席者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・患者側氏名　：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・病院側氏名　：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　　　　　　　　　　　　　　　　　　　平成　　　年　　　月　　　日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岡山大学病院　整形外科　主治医（署名）　</a:t>
            </a:r>
            <a:r>
              <a:rPr lang="ja-JP" altLang="en-US" sz="1200" u="sng" dirty="0" smtClean="0"/>
              <a:t>　　　　　　　　　　　　　　　　　</a:t>
            </a:r>
            <a:r>
              <a:rPr lang="ja-JP" altLang="en-US" sz="1200" dirty="0" smtClean="0"/>
              <a:t>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　　　　　　　　　　　　　担当医（署名）　</a:t>
            </a:r>
            <a:r>
              <a:rPr lang="ja-JP" altLang="en-US" sz="1200" u="sng" dirty="0" smtClean="0"/>
              <a:t>　　　　　　　　　　　　　　　　　</a:t>
            </a:r>
            <a:r>
              <a:rPr lang="ja-JP" altLang="en-US" sz="1200" dirty="0" smtClean="0"/>
              <a:t>　</a:t>
            </a:r>
            <a:endParaRPr lang="en-US" altLang="ja-JP" sz="1200" dirty="0" smtClean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88623" y="113181"/>
            <a:ext cx="6526338" cy="2514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190123" y="4639582"/>
            <a:ext cx="6526338" cy="2514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188623" y="138328"/>
            <a:ext cx="1500" cy="4526401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6714961" y="113181"/>
            <a:ext cx="1500" cy="4526401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792648" y="478709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承　諾　書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9465" y="5261169"/>
            <a:ext cx="6224542" cy="407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200" dirty="0" smtClean="0"/>
              <a:t>　私は現在の病状及び手術、麻酔、治療法の必要性とその内容、これに伴う危険性について十分な説明を受け、理解しましたので、その実施を承諾します。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なお、実施中に緊急の処置を行う必要性が生じた場合には、適宜処置されることについても承諾します。</a:t>
            </a:r>
            <a:endParaRPr lang="en-US" altLang="ja-JP" sz="1200" dirty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　　　　　　　　　　　　　　　　　　　平成　　　年　　　月　　　日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患　者　　住所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　　　　　　氏名（署名）　　</a:t>
            </a:r>
            <a:r>
              <a:rPr lang="ja-JP" altLang="en-US" sz="1200" u="sng" dirty="0" smtClean="0"/>
              <a:t>　　　　　　　　　　　　　　　　　</a:t>
            </a:r>
            <a:r>
              <a:rPr lang="ja-JP" altLang="en-US" sz="1200" dirty="0" smtClean="0"/>
              <a:t>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同意者　　住所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lang="ja-JP" altLang="en-US" sz="1200" u="sng" dirty="0" smtClean="0"/>
              <a:t>　　　　　　　　　　　　</a:t>
            </a:r>
            <a:r>
              <a:rPr lang="ja-JP" altLang="en-US" sz="1200" dirty="0" smtClean="0"/>
              <a:t>　　　　　　　　　</a:t>
            </a:r>
            <a:r>
              <a:rPr lang="en-US" altLang="ja-JP" sz="1200" dirty="0" smtClean="0"/>
              <a:t> </a:t>
            </a:r>
            <a:r>
              <a:rPr lang="ja-JP" altLang="en-US" sz="1200" dirty="0" smtClean="0"/>
              <a:t>　　氏名（署名）　</a:t>
            </a:r>
            <a:r>
              <a:rPr lang="ja-JP" altLang="en-US" sz="1200" u="sng" dirty="0" smtClean="0"/>
              <a:t>　　　　　　　　　　　　　　　　　</a:t>
            </a:r>
            <a:r>
              <a:rPr lang="ja-JP" altLang="en-US" sz="1200" dirty="0" smtClean="0"/>
              <a:t>　　</a:t>
            </a:r>
            <a:endParaRPr lang="en-US" altLang="ja-JP" sz="1200" dirty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　　　　　　　　　　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病院長殿　　　　　　　　　　　　　　　　　　　　　　　　　（患者との続柄　　　</a:t>
            </a:r>
            <a:r>
              <a:rPr lang="ja-JP" altLang="en-US" sz="1200" u="sng" dirty="0" smtClean="0"/>
              <a:t>　　　　　　　　　</a:t>
            </a:r>
            <a:r>
              <a:rPr lang="ja-JP" altLang="en-US" sz="1200" dirty="0" smtClean="0"/>
              <a:t>　）　　　　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</a:t>
            </a: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ja-JP" altLang="en-US" sz="1200" dirty="0" smtClean="0"/>
              <a:t>　　　　　　　　　　　　　　　　　　　　　　　　　　　　　　</a:t>
            </a:r>
            <a:endParaRPr lang="en-US" altLang="ja-JP" sz="1200" dirty="0" smtClean="0"/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190123" y="5261169"/>
            <a:ext cx="6526338" cy="2514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191623" y="8991364"/>
            <a:ext cx="6526338" cy="2514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88623" y="5286316"/>
            <a:ext cx="1500" cy="3730195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714961" y="5261169"/>
            <a:ext cx="1500" cy="3730195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76095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15</Words>
  <Application>Microsoft Macintosh PowerPoint</Application>
  <PresentationFormat>画面に合わせる (4:3)</PresentationFormat>
  <Paragraphs>96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荒瀧慎也 sinn</dc:creator>
  <cp:lastModifiedBy>荒瀧慎也 sinn</cp:lastModifiedBy>
  <cp:revision>24</cp:revision>
  <cp:lastPrinted>2014-08-10T05:30:18Z</cp:lastPrinted>
  <dcterms:created xsi:type="dcterms:W3CDTF">2014-08-10T00:42:38Z</dcterms:created>
  <dcterms:modified xsi:type="dcterms:W3CDTF">2014-08-10T05:52:06Z</dcterms:modified>
</cp:coreProperties>
</file>