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Lst>
  <p:sldSz cx="6858000" cy="9144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614" autoAdjust="0"/>
  </p:normalViewPr>
  <p:slideViewPr>
    <p:cSldViewPr snapToGrid="0" snapToObjects="1">
      <p:cViewPr varScale="1">
        <p:scale>
          <a:sx n="97" d="100"/>
          <a:sy n="97" d="100"/>
        </p:scale>
        <p:origin x="-1256" y="-12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2585127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349027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27274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335827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1532569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3617653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401855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325575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992014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293929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11955216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2675067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5" Type="http://schemas.openxmlformats.org/officeDocument/2006/relationships/image" Target="../media/image4.jpg"/><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98799" y="289957"/>
            <a:ext cx="3030397" cy="369332"/>
          </a:xfrm>
          <a:prstGeom prst="rect">
            <a:avLst/>
          </a:prstGeom>
          <a:noFill/>
        </p:spPr>
        <p:txBody>
          <a:bodyPr wrap="none" rtlCol="0">
            <a:spAutoFit/>
          </a:bodyPr>
          <a:lstStyle/>
          <a:p>
            <a:r>
              <a:rPr kumimoji="1" lang="ja-JP" altLang="en-US" b="1" dirty="0" smtClean="0"/>
              <a:t>説明書（手術、麻酔、治療法）</a:t>
            </a:r>
            <a:endParaRPr kumimoji="1" lang="ja-JP" altLang="en-US" b="1" dirty="0"/>
          </a:p>
        </p:txBody>
      </p:sp>
      <p:sp>
        <p:nvSpPr>
          <p:cNvPr id="5" name="テキスト ボックス 4"/>
          <p:cNvSpPr txBox="1"/>
          <p:nvPr/>
        </p:nvSpPr>
        <p:spPr>
          <a:xfrm>
            <a:off x="490419" y="909027"/>
            <a:ext cx="6243416" cy="5626156"/>
          </a:xfrm>
          <a:prstGeom prst="rect">
            <a:avLst/>
          </a:prstGeom>
          <a:noFill/>
        </p:spPr>
        <p:txBody>
          <a:bodyPr wrap="none" rtlCol="0">
            <a:spAutoFit/>
          </a:bodyPr>
          <a:lstStyle/>
          <a:p>
            <a:pPr>
              <a:lnSpc>
                <a:spcPct val="120000"/>
              </a:lnSpc>
            </a:pPr>
            <a:r>
              <a:rPr kumimoji="1" lang="ja-JP" altLang="en-US" sz="1200" dirty="0" smtClean="0"/>
              <a:t>私は、患者　</a:t>
            </a:r>
            <a:r>
              <a:rPr kumimoji="1" lang="ja-JP" altLang="en-US" sz="1200" u="sng" dirty="0" smtClean="0"/>
              <a:t>　　　　　　　　　</a:t>
            </a:r>
            <a:r>
              <a:rPr kumimoji="1" lang="ja-JP" altLang="en-US" sz="1200" dirty="0" smtClean="0"/>
              <a:t>様の</a:t>
            </a:r>
            <a:r>
              <a:rPr lang="ja-JP" altLang="en-US" sz="1200" dirty="0" smtClean="0"/>
              <a:t>（手術、麻酔、治療法）について、次のとおり説明いたしました。</a:t>
            </a:r>
            <a:endParaRPr lang="en-US" altLang="ja-JP" sz="1200" dirty="0" smtClean="0"/>
          </a:p>
          <a:p>
            <a:pPr>
              <a:lnSpc>
                <a:spcPct val="120000"/>
              </a:lnSpc>
            </a:pPr>
            <a:endParaRPr kumimoji="1" lang="en-US" altLang="ja-JP" sz="1200" dirty="0"/>
          </a:p>
          <a:p>
            <a:pPr>
              <a:lnSpc>
                <a:spcPct val="120000"/>
              </a:lnSpc>
            </a:pPr>
            <a:r>
              <a:rPr lang="en-US" altLang="ja-JP" sz="1200" dirty="0" smtClean="0"/>
              <a:t>Ⅰ</a:t>
            </a:r>
            <a:r>
              <a:rPr lang="ja-JP" altLang="en-US" sz="1200" dirty="0" smtClean="0"/>
              <a:t>　現在の診断名、原因</a:t>
            </a:r>
            <a:endParaRPr lang="en-US" altLang="ja-JP" sz="1200" dirty="0" smtClean="0"/>
          </a:p>
          <a:p>
            <a:pPr>
              <a:lnSpc>
                <a:spcPct val="120000"/>
              </a:lnSpc>
            </a:pPr>
            <a:r>
              <a:rPr kumimoji="1" lang="ja-JP" altLang="en-US" sz="1200" dirty="0" smtClean="0"/>
              <a:t>　１　診断名　：　脊髄係留症候群、脊髄脂肪腫</a:t>
            </a:r>
            <a:endParaRPr kumimoji="1" lang="en-US" altLang="ja-JP" sz="1200" dirty="0" smtClean="0"/>
          </a:p>
          <a:p>
            <a:pPr>
              <a:lnSpc>
                <a:spcPct val="120000"/>
              </a:lnSpc>
            </a:pPr>
            <a:r>
              <a:rPr lang="ja-JP" altLang="en-US" sz="1200" dirty="0" smtClean="0"/>
              <a:t>　２　</a:t>
            </a:r>
            <a:r>
              <a:rPr lang="ja-JP" altLang="en-US" sz="1200" dirty="0" smtClean="0"/>
              <a:t>病　態</a:t>
            </a:r>
            <a:r>
              <a:rPr lang="ja-JP" altLang="en-US" sz="1200" dirty="0" smtClean="0"/>
              <a:t>　</a:t>
            </a:r>
            <a:r>
              <a:rPr lang="en-US" altLang="ja-JP" sz="1200" dirty="0" smtClean="0"/>
              <a:t> </a:t>
            </a:r>
            <a:r>
              <a:rPr lang="ja-JP" altLang="en-US" sz="1200" dirty="0" smtClean="0"/>
              <a:t>：　</a:t>
            </a:r>
            <a:endParaRPr lang="en-US" altLang="ja-JP" sz="1200" dirty="0" smtClean="0"/>
          </a:p>
          <a:p>
            <a:pPr>
              <a:lnSpc>
                <a:spcPct val="120000"/>
              </a:lnSpc>
            </a:pPr>
            <a:r>
              <a:rPr kumimoji="1" lang="ja-JP" altLang="en-US" sz="1200" dirty="0" smtClean="0"/>
              <a:t>　　　　</a:t>
            </a:r>
            <a:endParaRPr kumimoji="1" lang="en-US" altLang="ja-JP" sz="1200" dirty="0" smtClean="0"/>
          </a:p>
          <a:p>
            <a:pPr>
              <a:lnSpc>
                <a:spcPct val="120000"/>
              </a:lnSpc>
            </a:pPr>
            <a:endParaRPr lang="en-US" altLang="ja-JP" sz="1200" dirty="0" smtClean="0"/>
          </a:p>
          <a:p>
            <a:pPr>
              <a:lnSpc>
                <a:spcPct val="120000"/>
              </a:lnSpc>
            </a:pPr>
            <a:endParaRPr kumimoji="1" lang="en-US" altLang="ja-JP" sz="1200" dirty="0"/>
          </a:p>
          <a:p>
            <a:pPr>
              <a:lnSpc>
                <a:spcPct val="120000"/>
              </a:lnSpc>
            </a:pPr>
            <a:endParaRPr lang="en-US" altLang="ja-JP" sz="1200" dirty="0" smtClean="0"/>
          </a:p>
          <a:p>
            <a:pPr>
              <a:lnSpc>
                <a:spcPct val="120000"/>
              </a:lnSpc>
            </a:pPr>
            <a:endParaRPr kumimoji="1" lang="en-US" altLang="ja-JP" sz="1200" dirty="0"/>
          </a:p>
          <a:p>
            <a:pPr>
              <a:lnSpc>
                <a:spcPct val="120000"/>
              </a:lnSpc>
            </a:pPr>
            <a:endParaRPr lang="en-US" altLang="ja-JP" sz="1200" dirty="0" smtClean="0"/>
          </a:p>
          <a:p>
            <a:pPr>
              <a:lnSpc>
                <a:spcPct val="120000"/>
              </a:lnSpc>
            </a:pPr>
            <a:endParaRPr kumimoji="1" lang="en-US" altLang="ja-JP" sz="1200" dirty="0"/>
          </a:p>
          <a:p>
            <a:pPr>
              <a:lnSpc>
                <a:spcPct val="120000"/>
              </a:lnSpc>
            </a:pPr>
            <a:endParaRPr lang="en-US" altLang="ja-JP" sz="1200" dirty="0" smtClean="0"/>
          </a:p>
          <a:p>
            <a:pPr>
              <a:lnSpc>
                <a:spcPct val="120000"/>
              </a:lnSpc>
            </a:pPr>
            <a:endParaRPr kumimoji="1" lang="en-US" altLang="ja-JP" sz="1200" dirty="0"/>
          </a:p>
          <a:p>
            <a:pPr>
              <a:lnSpc>
                <a:spcPct val="120000"/>
              </a:lnSpc>
            </a:pPr>
            <a:endParaRPr lang="en-US" altLang="ja-JP" sz="1200" dirty="0" smtClean="0"/>
          </a:p>
          <a:p>
            <a:pPr>
              <a:lnSpc>
                <a:spcPct val="120000"/>
              </a:lnSpc>
            </a:pPr>
            <a:endParaRPr kumimoji="1" lang="en-US" altLang="ja-JP" sz="1200" dirty="0"/>
          </a:p>
          <a:p>
            <a:pPr>
              <a:lnSpc>
                <a:spcPct val="120000"/>
              </a:lnSpc>
            </a:pPr>
            <a:endParaRPr lang="en-US" altLang="ja-JP" sz="1200" dirty="0" smtClean="0"/>
          </a:p>
          <a:p>
            <a:pPr>
              <a:lnSpc>
                <a:spcPct val="120000"/>
              </a:lnSpc>
            </a:pPr>
            <a:endParaRPr kumimoji="1" lang="en-US" altLang="ja-JP" sz="1200" dirty="0"/>
          </a:p>
          <a:p>
            <a:pPr>
              <a:lnSpc>
                <a:spcPct val="120000"/>
              </a:lnSpc>
            </a:pPr>
            <a:endParaRPr kumimoji="1" lang="en-US" altLang="ja-JP" sz="1200" dirty="0" smtClean="0"/>
          </a:p>
          <a:p>
            <a:pPr>
              <a:lnSpc>
                <a:spcPct val="120000"/>
              </a:lnSpc>
            </a:pPr>
            <a:endParaRPr lang="en-US" altLang="ja-JP" sz="1200" dirty="0"/>
          </a:p>
          <a:p>
            <a:pPr>
              <a:lnSpc>
                <a:spcPct val="120000"/>
              </a:lnSpc>
            </a:pPr>
            <a:endParaRPr kumimoji="1" lang="en-US" altLang="ja-JP" sz="1200" dirty="0"/>
          </a:p>
          <a:p>
            <a:pPr>
              <a:lnSpc>
                <a:spcPct val="120000"/>
              </a:lnSpc>
            </a:pPr>
            <a:r>
              <a:rPr lang="en-US" altLang="ja-JP" sz="1200" dirty="0" smtClean="0"/>
              <a:t>Ⅱ</a:t>
            </a:r>
            <a:r>
              <a:rPr lang="ja-JP" altLang="en-US" sz="1200" dirty="0" smtClean="0"/>
              <a:t>　予定されている手術の名称と方法</a:t>
            </a:r>
            <a:endParaRPr lang="en-US" altLang="ja-JP" sz="1200" dirty="0" smtClean="0"/>
          </a:p>
          <a:p>
            <a:pPr>
              <a:lnSpc>
                <a:spcPct val="120000"/>
              </a:lnSpc>
            </a:pPr>
            <a:r>
              <a:rPr lang="ja-JP" altLang="en-US" sz="1200" dirty="0" smtClean="0"/>
              <a:t>　１　麻　酔　：　全身麻酔</a:t>
            </a:r>
            <a:endParaRPr lang="en-US" altLang="ja-JP" sz="1200" dirty="0" smtClean="0"/>
          </a:p>
          <a:p>
            <a:pPr>
              <a:lnSpc>
                <a:spcPct val="120000"/>
              </a:lnSpc>
            </a:pPr>
            <a:r>
              <a:rPr kumimoji="1" lang="ja-JP" altLang="en-US" sz="1200" dirty="0" smtClean="0"/>
              <a:t>　２　手術名　：　係留解除術</a:t>
            </a:r>
            <a:endParaRPr kumimoji="1" lang="en-US" altLang="ja-JP" sz="1200" dirty="0" smtClean="0"/>
          </a:p>
          <a:p>
            <a:pPr>
              <a:lnSpc>
                <a:spcPct val="120000"/>
              </a:lnSpc>
            </a:pPr>
            <a:r>
              <a:rPr lang="ja-JP" altLang="en-US" sz="1200" dirty="0" smtClean="0"/>
              <a:t>　３　方　法　：　</a:t>
            </a:r>
            <a:endParaRPr kumimoji="1" lang="ja-JP" altLang="en-US" sz="1200" dirty="0"/>
          </a:p>
        </p:txBody>
      </p:sp>
      <p:sp>
        <p:nvSpPr>
          <p:cNvPr id="6" name="正方形/長方形 5"/>
          <p:cNvSpPr/>
          <p:nvPr/>
        </p:nvSpPr>
        <p:spPr>
          <a:xfrm>
            <a:off x="1538450" y="1798953"/>
            <a:ext cx="4712761" cy="3631763"/>
          </a:xfrm>
          <a:prstGeom prst="rect">
            <a:avLst/>
          </a:prstGeom>
        </p:spPr>
        <p:txBody>
          <a:bodyPr wrap="square">
            <a:spAutoFit/>
          </a:bodyPr>
          <a:lstStyle/>
          <a:p>
            <a:pPr>
              <a:lnSpc>
                <a:spcPct val="120000"/>
              </a:lnSpc>
            </a:pPr>
            <a:r>
              <a:rPr lang="ja-JP" altLang="en-US" sz="1200" dirty="0" smtClean="0"/>
              <a:t>脊髄係留症候群とは脊髄がある場所に係留（引きとどまる）して神経が引き伸ばされることで神経に何らかの障害をきたした状態をいいます。潜在性二分脊椎症（せんざいせいにぶんせきついしょう）は、発生段階の脊髄の癒合不全に基づく奇形性病変の総称です。この疾患では、</a:t>
            </a:r>
            <a:r>
              <a:rPr lang="en-US" altLang="ja-JP" sz="1200" dirty="0" smtClean="0"/>
              <a:t>70</a:t>
            </a:r>
            <a:r>
              <a:rPr lang="ja-JP" altLang="en-US" sz="1200" dirty="0" smtClean="0"/>
              <a:t>～</a:t>
            </a:r>
            <a:r>
              <a:rPr lang="en-US" altLang="ja-JP" sz="1200" dirty="0" smtClean="0"/>
              <a:t>80</a:t>
            </a:r>
            <a:r>
              <a:rPr lang="ja-JP" altLang="en-US" sz="1200" dirty="0" smtClean="0"/>
              <a:t>％の頻度で背部に皮膚異常が見られます（異常毛髪や多毛、皮膚洞や皮膚陥凹など）。脂肪腫が原因の場合は、脊髄脂肪腫、脂肪脊髄髄膜瘤などとも呼ばれます。これらの病名はほぼ同じ状態を表しています。乳幼児では、皮膚の異常をきっかけに、</a:t>
            </a:r>
            <a:r>
              <a:rPr lang="en-US" altLang="ja-JP" sz="1200" dirty="0" smtClean="0"/>
              <a:t>CT</a:t>
            </a:r>
            <a:r>
              <a:rPr lang="ja-JP" altLang="en-US" sz="1200" dirty="0" smtClean="0"/>
              <a:t>や</a:t>
            </a:r>
            <a:r>
              <a:rPr lang="en-US" altLang="ja-JP" sz="1200" dirty="0" smtClean="0"/>
              <a:t>MRI</a:t>
            </a:r>
            <a:r>
              <a:rPr lang="ja-JP" altLang="en-US" sz="1200" dirty="0" smtClean="0"/>
              <a:t>などの検査がおこなわれ、その結果として、病気が診断される場合が多いとされています。</a:t>
            </a:r>
          </a:p>
          <a:p>
            <a:pPr>
              <a:lnSpc>
                <a:spcPct val="120000"/>
              </a:lnSpc>
            </a:pPr>
            <a:r>
              <a:rPr lang="ja-JP" altLang="en-US" sz="1200" dirty="0" smtClean="0"/>
              <a:t>　症状としては、排便障害（約</a:t>
            </a:r>
            <a:r>
              <a:rPr lang="en-US" altLang="ja-JP" sz="1200" dirty="0" smtClean="0"/>
              <a:t>70</a:t>
            </a:r>
            <a:r>
              <a:rPr lang="ja-JP" altLang="en-US" sz="1200" dirty="0" smtClean="0"/>
              <a:t>％）、下肢運動障害（約</a:t>
            </a:r>
            <a:r>
              <a:rPr lang="en-US" altLang="ja-JP" sz="1200" dirty="0" smtClean="0"/>
              <a:t>80</a:t>
            </a:r>
            <a:r>
              <a:rPr lang="ja-JP" altLang="en-US" sz="1200" dirty="0" smtClean="0"/>
              <a:t>％）、痛みなどの感覚障害（約</a:t>
            </a:r>
            <a:r>
              <a:rPr lang="en-US" altLang="ja-JP" sz="1200" dirty="0" smtClean="0"/>
              <a:t>80</a:t>
            </a:r>
            <a:r>
              <a:rPr lang="ja-JP" altLang="en-US" sz="1200" dirty="0" smtClean="0"/>
              <a:t>％）があります。両下肢の 運動障害として、足が動かない（麻痺）、足の変形、左右の足が非対称、足が細い、などがみられます。感覚障害として、靴ずれやその部の潰瘍、腰背部、下肢か ら足への放散痛や局所のしびれなどがあります。生まれて間もない時はこれらの神経症状がないことや、あっても見つからないことがあり、成人になってから生じることも少なくありません。</a:t>
            </a:r>
            <a:endParaRPr lang="ja-JP" altLang="en-US" sz="1200" dirty="0"/>
          </a:p>
        </p:txBody>
      </p:sp>
      <p:sp>
        <p:nvSpPr>
          <p:cNvPr id="7" name="正方形/長方形 6"/>
          <p:cNvSpPr/>
          <p:nvPr/>
        </p:nvSpPr>
        <p:spPr>
          <a:xfrm>
            <a:off x="1538449" y="6174651"/>
            <a:ext cx="4712761" cy="1194173"/>
          </a:xfrm>
          <a:prstGeom prst="rect">
            <a:avLst/>
          </a:prstGeom>
        </p:spPr>
        <p:txBody>
          <a:bodyPr wrap="square">
            <a:spAutoFit/>
          </a:bodyPr>
          <a:lstStyle/>
          <a:p>
            <a:pPr>
              <a:lnSpc>
                <a:spcPct val="120000"/>
              </a:lnSpc>
            </a:pPr>
            <a:r>
              <a:rPr lang="ja-JP" altLang="en-US" sz="1200" dirty="0" smtClean="0"/>
              <a:t>手術</a:t>
            </a:r>
            <a:r>
              <a:rPr lang="ja-JP" altLang="en-US" sz="1200" dirty="0" smtClean="0"/>
              <a:t>には大きく分けて、脊椎短縮術といって入れ物のほうを短くする方法と係留解除術といって癒着している脊髄をはがす方法がありますが、われわれは後者を行っています。手術をより安全に行うために、脊髄モニタリングといって電気刺激などで神経の確認作業を行い、顕微鏡を使用して細かな神経の状況を把握した上で確実な手術を行っています。</a:t>
            </a:r>
            <a:endParaRPr lang="ja-JP" altLang="en-US" sz="1200" dirty="0"/>
          </a:p>
        </p:txBody>
      </p:sp>
      <p:cxnSp>
        <p:nvCxnSpPr>
          <p:cNvPr id="9" name="直線コネクタ 8"/>
          <p:cNvCxnSpPr/>
          <p:nvPr/>
        </p:nvCxnSpPr>
        <p:spPr>
          <a:xfrm flipV="1">
            <a:off x="188623" y="779550"/>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flipV="1">
            <a:off x="190123" y="8946681"/>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190123" y="804697"/>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6716461" y="779550"/>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2" name="図 1" descr="pic25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6381" y="7368825"/>
            <a:ext cx="908369" cy="1603004"/>
          </a:xfrm>
          <a:prstGeom prst="rect">
            <a:avLst/>
          </a:prstGeom>
        </p:spPr>
      </p:pic>
      <p:pic>
        <p:nvPicPr>
          <p:cNvPr id="3" name="図 2" descr="pic25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4250" y="7368824"/>
            <a:ext cx="908369" cy="1603004"/>
          </a:xfrm>
          <a:prstGeom prst="rect">
            <a:avLst/>
          </a:prstGeom>
        </p:spPr>
      </p:pic>
      <p:pic>
        <p:nvPicPr>
          <p:cNvPr id="8" name="図 7" descr="pic2502.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5881" y="7368824"/>
            <a:ext cx="908369" cy="1603004"/>
          </a:xfrm>
          <a:prstGeom prst="rect">
            <a:avLst/>
          </a:prstGeom>
        </p:spPr>
      </p:pic>
      <p:pic>
        <p:nvPicPr>
          <p:cNvPr id="12" name="図 11" descr="pic2504.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81965" y="7527340"/>
            <a:ext cx="1892453" cy="1419340"/>
          </a:xfrm>
          <a:prstGeom prst="rect">
            <a:avLst/>
          </a:prstGeom>
        </p:spPr>
      </p:pic>
    </p:spTree>
    <p:extLst>
      <p:ext uri="{BB962C8B-B14F-4D97-AF65-F5344CB8AC3E}">
        <p14:creationId xmlns:p14="http://schemas.microsoft.com/office/powerpoint/2010/main" val="11831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90419" y="909027"/>
            <a:ext cx="6224542" cy="7842148"/>
          </a:xfrm>
          <a:prstGeom prst="rect">
            <a:avLst/>
          </a:prstGeom>
          <a:noFill/>
        </p:spPr>
        <p:txBody>
          <a:bodyPr wrap="square" rtlCol="0">
            <a:spAutoFit/>
          </a:bodyPr>
          <a:lstStyle/>
          <a:p>
            <a:pPr>
              <a:lnSpc>
                <a:spcPct val="120000"/>
              </a:lnSpc>
            </a:pPr>
            <a:r>
              <a:rPr lang="en-US" altLang="ja-JP" sz="1200" dirty="0" smtClean="0"/>
              <a:t>Ⅲ</a:t>
            </a:r>
            <a:r>
              <a:rPr lang="ja-JP" altLang="en-US" sz="1200" dirty="0" smtClean="0"/>
              <a:t>　手術に伴い期待される効果と限界</a:t>
            </a:r>
            <a:endParaRPr lang="en-US" altLang="ja-JP" sz="1200" dirty="0" smtClean="0"/>
          </a:p>
          <a:p>
            <a:pPr>
              <a:lnSpc>
                <a:spcPct val="120000"/>
              </a:lnSpc>
            </a:pPr>
            <a:r>
              <a:rPr kumimoji="1" lang="ja-JP" altLang="en-US" sz="1200" dirty="0" smtClean="0"/>
              <a:t>　１　効　果　：　症状の悪化予防</a:t>
            </a:r>
            <a:endParaRPr kumimoji="1" lang="en-US" altLang="ja-JP" sz="1200" dirty="0" smtClean="0"/>
          </a:p>
          <a:p>
            <a:pPr>
              <a:lnSpc>
                <a:spcPct val="120000"/>
              </a:lnSpc>
            </a:pPr>
            <a:endParaRPr kumimoji="1" lang="en-US" altLang="ja-JP" sz="1200" dirty="0" smtClean="0"/>
          </a:p>
          <a:p>
            <a:pPr>
              <a:lnSpc>
                <a:spcPct val="120000"/>
              </a:lnSpc>
            </a:pPr>
            <a:r>
              <a:rPr lang="ja-JP" altLang="en-US" sz="1200" dirty="0" smtClean="0"/>
              <a:t>　２　限　界　</a:t>
            </a:r>
            <a:r>
              <a:rPr lang="en-US" altLang="ja-JP" sz="1200" dirty="0" smtClean="0"/>
              <a:t> </a:t>
            </a:r>
            <a:r>
              <a:rPr lang="ja-JP" altLang="en-US" sz="1200" dirty="0" smtClean="0"/>
              <a:t>：　症状が全て消えることは少ない</a:t>
            </a:r>
            <a:endParaRPr lang="en-US" altLang="ja-JP" sz="1200" dirty="0" smtClean="0"/>
          </a:p>
          <a:p>
            <a:pPr>
              <a:lnSpc>
                <a:spcPct val="120000"/>
              </a:lnSpc>
            </a:pPr>
            <a:r>
              <a:rPr lang="ja-JP" altLang="en-US" sz="1200" dirty="0" smtClean="0"/>
              <a:t>　　　　　　　　　　手術操作により、神経症状が術前より悪化する可能性があります。</a:t>
            </a:r>
            <a:endParaRPr lang="en-US" altLang="ja-JP" sz="1200" dirty="0" smtClean="0"/>
          </a:p>
          <a:p>
            <a:pPr>
              <a:lnSpc>
                <a:spcPct val="120000"/>
              </a:lnSpc>
            </a:pPr>
            <a:endParaRPr lang="en-US" altLang="ja-JP" sz="1200" dirty="0"/>
          </a:p>
          <a:p>
            <a:pPr>
              <a:lnSpc>
                <a:spcPct val="120000"/>
              </a:lnSpc>
            </a:pPr>
            <a:endParaRPr kumimoji="1" lang="en-US" altLang="ja-JP" sz="1200" dirty="0"/>
          </a:p>
          <a:p>
            <a:pPr>
              <a:lnSpc>
                <a:spcPct val="120000"/>
              </a:lnSpc>
            </a:pPr>
            <a:r>
              <a:rPr lang="en-US" altLang="ja-JP" sz="1200" dirty="0" smtClean="0"/>
              <a:t>Ⅳ</a:t>
            </a:r>
            <a:r>
              <a:rPr lang="ja-JP" altLang="en-US" sz="1200" dirty="0" smtClean="0"/>
              <a:t>　手術を受けない場合に予測される病状の推移と可能な他の治療法</a:t>
            </a:r>
            <a:endParaRPr lang="en-US" altLang="ja-JP" sz="1200" dirty="0" smtClean="0"/>
          </a:p>
          <a:p>
            <a:pPr>
              <a:lnSpc>
                <a:spcPct val="120000"/>
              </a:lnSpc>
            </a:pPr>
            <a:r>
              <a:rPr lang="ja-JP" altLang="en-US" sz="1200" dirty="0" smtClean="0"/>
              <a:t>　１　予測される病状の推移：　症状が全くない場合　</a:t>
            </a:r>
            <a:r>
              <a:rPr lang="en-US" altLang="ja-JP" sz="1200" dirty="0" smtClean="0"/>
              <a:t>→</a:t>
            </a:r>
            <a:r>
              <a:rPr lang="ja-JP" altLang="en-US" sz="1200" dirty="0" smtClean="0"/>
              <a:t>　一般的には経過観察</a:t>
            </a:r>
            <a:endParaRPr lang="en-US" altLang="ja-JP" sz="1200" dirty="0" smtClean="0"/>
          </a:p>
          <a:p>
            <a:pPr>
              <a:lnSpc>
                <a:spcPct val="120000"/>
              </a:lnSpc>
            </a:pPr>
            <a:r>
              <a:rPr lang="ja-JP" altLang="en-US" sz="1200" dirty="0" smtClean="0"/>
              <a:t>　　　　　　　　　　　　　　　　　　　</a:t>
            </a:r>
            <a:r>
              <a:rPr lang="en-US" altLang="ja-JP" sz="1200" dirty="0" smtClean="0"/>
              <a:t> </a:t>
            </a:r>
            <a:r>
              <a:rPr lang="ja-JP" altLang="en-US" sz="1200" dirty="0" smtClean="0"/>
              <a:t>ある程度症状があり、それが進行性の場合　</a:t>
            </a:r>
            <a:r>
              <a:rPr lang="en-US" altLang="ja-JP" sz="1200" dirty="0" smtClean="0"/>
              <a:t>→</a:t>
            </a:r>
            <a:r>
              <a:rPr lang="ja-JP" altLang="en-US" sz="1200" dirty="0" smtClean="0"/>
              <a:t>　手術が考慮</a:t>
            </a:r>
            <a:endParaRPr lang="en-US" altLang="ja-JP" sz="1200" dirty="0" smtClean="0"/>
          </a:p>
          <a:p>
            <a:pPr>
              <a:lnSpc>
                <a:spcPct val="120000"/>
              </a:lnSpc>
            </a:pPr>
            <a:r>
              <a:rPr lang="ja-JP" altLang="en-US" sz="1200" dirty="0" smtClean="0"/>
              <a:t>　　　　　　　　　　　　　　　　　　　</a:t>
            </a:r>
            <a:r>
              <a:rPr lang="en-US" altLang="ja-JP" sz="1200" dirty="0" smtClean="0"/>
              <a:t> </a:t>
            </a:r>
            <a:r>
              <a:rPr lang="ja-JP" altLang="en-US" sz="1200" dirty="0" smtClean="0"/>
              <a:t>症状が増悪してから手術　</a:t>
            </a:r>
            <a:r>
              <a:rPr lang="en-US" altLang="ja-JP" sz="1200" dirty="0" smtClean="0"/>
              <a:t>→</a:t>
            </a:r>
            <a:r>
              <a:rPr lang="ja-JP" altLang="en-US" sz="1200" dirty="0" smtClean="0"/>
              <a:t>　症状が全て消えることは少ない</a:t>
            </a:r>
            <a:endParaRPr lang="en-US" altLang="ja-JP" sz="1200" dirty="0" smtClean="0"/>
          </a:p>
          <a:p>
            <a:pPr>
              <a:lnSpc>
                <a:spcPct val="120000"/>
              </a:lnSpc>
            </a:pPr>
            <a:r>
              <a:rPr kumimoji="1" lang="ja-JP" altLang="en-US" sz="1200" dirty="0" smtClean="0"/>
              <a:t>　２　可能な他の治療法　：　・</a:t>
            </a:r>
            <a:r>
              <a:rPr kumimoji="1" lang="en-US" altLang="ja-JP" sz="1200" dirty="0" smtClean="0"/>
              <a:t> </a:t>
            </a:r>
            <a:r>
              <a:rPr kumimoji="1" lang="ja-JP" altLang="en-US" sz="1200" dirty="0" smtClean="0"/>
              <a:t>経過観察</a:t>
            </a:r>
            <a:endParaRPr kumimoji="1" lang="en-US" altLang="ja-JP" sz="1200" dirty="0" smtClean="0"/>
          </a:p>
          <a:p>
            <a:pPr>
              <a:lnSpc>
                <a:spcPct val="120000"/>
              </a:lnSpc>
            </a:pPr>
            <a:r>
              <a:rPr lang="ja-JP" altLang="en-US" sz="1200" dirty="0" smtClean="0"/>
              <a:t>　　　　　　　　　　　　　　　　</a:t>
            </a:r>
            <a:r>
              <a:rPr lang="en-US" altLang="ja-JP" sz="1200" dirty="0" smtClean="0"/>
              <a:t>  </a:t>
            </a:r>
            <a:r>
              <a:rPr lang="ja-JP" altLang="en-US" sz="1200" dirty="0" smtClean="0"/>
              <a:t>　・</a:t>
            </a:r>
            <a:r>
              <a:rPr lang="en-US" altLang="ja-JP" sz="1200" dirty="0" smtClean="0"/>
              <a:t> </a:t>
            </a:r>
            <a:r>
              <a:rPr lang="ja-JP" altLang="en-US" sz="1200" dirty="0" smtClean="0"/>
              <a:t>脊椎短縮術</a:t>
            </a:r>
            <a:endParaRPr lang="en-US" altLang="ja-JP" sz="1200" dirty="0" smtClean="0"/>
          </a:p>
          <a:p>
            <a:pPr>
              <a:lnSpc>
                <a:spcPct val="120000"/>
              </a:lnSpc>
            </a:pPr>
            <a:r>
              <a:rPr kumimoji="1" lang="en-US" altLang="ja-JP" sz="1200" dirty="0" smtClean="0"/>
              <a:t>     </a:t>
            </a:r>
            <a:r>
              <a:rPr kumimoji="1" lang="ja-JP" altLang="en-US" sz="1200" dirty="0" smtClean="0"/>
              <a:t>　　　　　　　　　　　　　　　　　　入れ物の方を短くする方法</a:t>
            </a:r>
            <a:endParaRPr kumimoji="1" lang="en-US" altLang="ja-JP" sz="1200" dirty="0" smtClean="0"/>
          </a:p>
          <a:p>
            <a:pPr>
              <a:lnSpc>
                <a:spcPct val="120000"/>
              </a:lnSpc>
            </a:pPr>
            <a:r>
              <a:rPr lang="ja-JP" altLang="en-US" sz="1200" dirty="0" smtClean="0"/>
              <a:t>　　　　　　　　　　　　　　　　　　　　（手術侵襲が大きい）</a:t>
            </a:r>
            <a:endParaRPr kumimoji="1" lang="en-US" altLang="ja-JP" sz="1200" dirty="0"/>
          </a:p>
          <a:p>
            <a:pPr>
              <a:lnSpc>
                <a:spcPct val="120000"/>
              </a:lnSpc>
            </a:pPr>
            <a:endParaRPr kumimoji="1" lang="en-US" altLang="ja-JP" sz="1200" dirty="0" smtClean="0"/>
          </a:p>
          <a:p>
            <a:pPr>
              <a:lnSpc>
                <a:spcPct val="120000"/>
              </a:lnSpc>
            </a:pPr>
            <a:r>
              <a:rPr kumimoji="1" lang="en-US" altLang="ja-JP" sz="1200" dirty="0" smtClean="0"/>
              <a:t>Ⅴ</a:t>
            </a:r>
            <a:r>
              <a:rPr kumimoji="1" lang="ja-JP" altLang="en-US" sz="1200" dirty="0" smtClean="0"/>
              <a:t>　予測される合併症とその危険性</a:t>
            </a:r>
            <a:endParaRPr kumimoji="1" lang="en-US" altLang="ja-JP" sz="1200" dirty="0" smtClean="0"/>
          </a:p>
          <a:p>
            <a:pPr>
              <a:lnSpc>
                <a:spcPct val="120000"/>
              </a:lnSpc>
            </a:pPr>
            <a:r>
              <a:rPr lang="ja-JP" altLang="en-US" sz="1200" dirty="0" smtClean="0"/>
              <a:t>　１　麻酔に伴う合併症　：　まれではありますが、肺炎、脳卒中、心筋梗塞、麻酔のアレルギー</a:t>
            </a:r>
            <a:endParaRPr lang="en-US" altLang="ja-JP" sz="1200" dirty="0" smtClean="0"/>
          </a:p>
          <a:p>
            <a:pPr>
              <a:lnSpc>
                <a:spcPct val="120000"/>
              </a:lnSpc>
            </a:pPr>
            <a:r>
              <a:rPr lang="ja-JP" altLang="en-US" sz="1200" dirty="0" smtClean="0"/>
              <a:t>　　　などで死亡する可能性があります（１％以下）。</a:t>
            </a:r>
            <a:endParaRPr lang="en-US" altLang="ja-JP" sz="1200" dirty="0" smtClean="0"/>
          </a:p>
          <a:p>
            <a:pPr>
              <a:lnSpc>
                <a:spcPct val="120000"/>
              </a:lnSpc>
            </a:pPr>
            <a:r>
              <a:rPr kumimoji="1" lang="ja-JP" altLang="en-US" sz="1200" dirty="0" smtClean="0"/>
              <a:t>　２　手術操作によって、神経を障害する可能性があり、麻痺の悪化もありえます。（数％）</a:t>
            </a:r>
            <a:endParaRPr kumimoji="1" lang="en-US" altLang="ja-JP" sz="1200" dirty="0" smtClean="0"/>
          </a:p>
          <a:p>
            <a:pPr>
              <a:lnSpc>
                <a:spcPct val="120000"/>
              </a:lnSpc>
            </a:pPr>
            <a:r>
              <a:rPr lang="ja-JP" altLang="en-US" sz="1200" dirty="0" smtClean="0"/>
              <a:t>　３　感染症　：　手術では最大限清潔な操作を行っておりますが、感染の危険はゼロではあり　</a:t>
            </a:r>
            <a:endParaRPr lang="en-US" altLang="ja-JP" sz="1200" dirty="0" smtClean="0"/>
          </a:p>
          <a:p>
            <a:pPr>
              <a:lnSpc>
                <a:spcPct val="120000"/>
              </a:lnSpc>
            </a:pPr>
            <a:r>
              <a:rPr lang="ja-JP" altLang="en-US" sz="1200" dirty="0" smtClean="0"/>
              <a:t>　　　ません。感染を生じると再手術が必要になることがあります。（約１％）</a:t>
            </a:r>
            <a:endParaRPr lang="en-US" altLang="ja-JP" sz="1200" dirty="0" smtClean="0"/>
          </a:p>
          <a:p>
            <a:pPr>
              <a:lnSpc>
                <a:spcPct val="120000"/>
              </a:lnSpc>
            </a:pPr>
            <a:r>
              <a:rPr kumimoji="1" lang="ja-JP" altLang="en-US" sz="1200" dirty="0" smtClean="0"/>
              <a:t>　　　　　　　　　　　　　　　　　　　　　　　　　　　　　　（創部表層感染、深部感染、髄膜炎など）</a:t>
            </a:r>
            <a:endParaRPr kumimoji="1" lang="en-US" altLang="ja-JP" sz="1200" dirty="0" smtClean="0"/>
          </a:p>
          <a:p>
            <a:pPr>
              <a:lnSpc>
                <a:spcPct val="120000"/>
              </a:lnSpc>
            </a:pPr>
            <a:r>
              <a:rPr lang="ja-JP" altLang="en-US" sz="1200" dirty="0" smtClean="0"/>
              <a:t>　４　血栓症　：　術後に足の静脈内で血が固まり詰まることがあります。この場合は足がむくむ　</a:t>
            </a:r>
            <a:endParaRPr lang="en-US" altLang="ja-JP" sz="1200" dirty="0" smtClean="0"/>
          </a:p>
          <a:p>
            <a:pPr>
              <a:lnSpc>
                <a:spcPct val="120000"/>
              </a:lnSpc>
            </a:pPr>
            <a:r>
              <a:rPr lang="ja-JP" altLang="en-US" sz="1200" dirty="0" smtClean="0"/>
              <a:t>　　　だけでなく、血の塊が心臓や肺などにとぶ可能性があります。心臓やは肺などの血管が詰</a:t>
            </a:r>
            <a:endParaRPr lang="en-US" altLang="ja-JP" sz="1200" dirty="0" smtClean="0"/>
          </a:p>
          <a:p>
            <a:pPr>
              <a:lnSpc>
                <a:spcPct val="120000"/>
              </a:lnSpc>
            </a:pPr>
            <a:r>
              <a:rPr lang="ja-JP" altLang="en-US" sz="1200" dirty="0" smtClean="0"/>
              <a:t>　　　まると命に関わります（１％未満）。定期的に検査を行って、この徴候が見られたら塊を溶</a:t>
            </a:r>
            <a:endParaRPr lang="en-US" altLang="ja-JP" sz="1200" dirty="0" smtClean="0"/>
          </a:p>
          <a:p>
            <a:pPr>
              <a:lnSpc>
                <a:spcPct val="120000"/>
              </a:lnSpc>
            </a:pPr>
            <a:r>
              <a:rPr lang="ja-JP" altLang="en-US" sz="1200" dirty="0" smtClean="0"/>
              <a:t>　　　かすように点滴を行います。</a:t>
            </a:r>
            <a:endParaRPr lang="en-US" altLang="ja-JP" sz="1200" dirty="0" smtClean="0"/>
          </a:p>
          <a:p>
            <a:pPr>
              <a:lnSpc>
                <a:spcPct val="120000"/>
              </a:lnSpc>
            </a:pPr>
            <a:r>
              <a:rPr kumimoji="1" lang="ja-JP" altLang="en-US" sz="1200" dirty="0" smtClean="0"/>
              <a:t>　５　輸血に伴う合併症　：　手術中、あるいは手術後に必要になった場合、輸血する可能性が</a:t>
            </a:r>
            <a:endParaRPr kumimoji="1" lang="en-US" altLang="ja-JP" sz="1200" dirty="0" smtClean="0"/>
          </a:p>
          <a:p>
            <a:pPr>
              <a:lnSpc>
                <a:spcPct val="120000"/>
              </a:lnSpc>
            </a:pPr>
            <a:r>
              <a:rPr lang="ja-JP" altLang="en-US" sz="1200" dirty="0" smtClean="0"/>
              <a:t>　　　</a:t>
            </a:r>
            <a:r>
              <a:rPr kumimoji="1" lang="ja-JP" altLang="en-US" sz="1200" dirty="0" smtClean="0"/>
              <a:t>あります。その場合、輸血による副作用が出現する可能性があります。</a:t>
            </a:r>
            <a:endParaRPr kumimoji="1" lang="en-US" altLang="ja-JP" sz="1200" dirty="0" smtClean="0"/>
          </a:p>
          <a:p>
            <a:pPr>
              <a:lnSpc>
                <a:spcPct val="120000"/>
              </a:lnSpc>
            </a:pPr>
            <a:r>
              <a:rPr lang="ja-JP" altLang="en-US" sz="1200" dirty="0" smtClean="0"/>
              <a:t>　６　その他　：　硬膜外血腫（約１％）、脊髄液漏出（頭痛、嘔気の持続など）、創部壊死（場合に</a:t>
            </a:r>
            <a:endParaRPr lang="en-US" altLang="ja-JP" sz="1200" dirty="0" smtClean="0"/>
          </a:p>
          <a:p>
            <a:pPr>
              <a:lnSpc>
                <a:spcPct val="120000"/>
              </a:lnSpc>
            </a:pPr>
            <a:r>
              <a:rPr lang="ja-JP" altLang="en-US" sz="1200" dirty="0" smtClean="0"/>
              <a:t>　　　よっては麻酔下に創処置の追加が必要となります）、術中の体位（腹臥位）による皮膚圧迫　</a:t>
            </a:r>
            <a:endParaRPr lang="en-US" altLang="ja-JP" sz="1200" dirty="0" smtClean="0"/>
          </a:p>
          <a:p>
            <a:pPr>
              <a:lnSpc>
                <a:spcPct val="120000"/>
              </a:lnSpc>
            </a:pPr>
            <a:r>
              <a:rPr lang="ja-JP" altLang="en-US" sz="1200" dirty="0" smtClean="0"/>
              <a:t>　　　（顔面、眼球、胸部、骨盤部など）・大腿皮神経麻痺（大腿前面のシビレ感）、長期的に硬膜</a:t>
            </a:r>
            <a:endParaRPr lang="en-US" altLang="ja-JP" sz="1200" dirty="0" smtClean="0"/>
          </a:p>
          <a:p>
            <a:pPr>
              <a:lnSpc>
                <a:spcPct val="120000"/>
              </a:lnSpc>
            </a:pPr>
            <a:r>
              <a:rPr lang="ja-JP" altLang="en-US" sz="1200" dirty="0" smtClean="0"/>
              <a:t>　　　周囲の瘢痕、硬膜内の神経癒着（癒着性クモ膜炎、クモ膜嚢胞など）、椎弓切除による脊</a:t>
            </a:r>
            <a:endParaRPr lang="en-US" altLang="ja-JP" sz="1200" dirty="0" smtClean="0"/>
          </a:p>
          <a:p>
            <a:pPr>
              <a:lnSpc>
                <a:spcPct val="120000"/>
              </a:lnSpc>
            </a:pPr>
            <a:r>
              <a:rPr lang="ja-JP" altLang="en-US" sz="1200" dirty="0" smtClean="0"/>
              <a:t>　　　椎の不安定性など。</a:t>
            </a:r>
            <a:endParaRPr kumimoji="1" lang="en-US" altLang="ja-JP" sz="1200" dirty="0" smtClean="0"/>
          </a:p>
        </p:txBody>
      </p:sp>
      <p:cxnSp>
        <p:nvCxnSpPr>
          <p:cNvPr id="9" name="直線コネクタ 8"/>
          <p:cNvCxnSpPr/>
          <p:nvPr/>
        </p:nvCxnSpPr>
        <p:spPr>
          <a:xfrm flipV="1">
            <a:off x="188623" y="779550"/>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flipV="1">
            <a:off x="190123" y="8946681"/>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190123" y="804697"/>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6716461" y="779550"/>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9959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90419" y="242658"/>
            <a:ext cx="6224542" cy="4296561"/>
          </a:xfrm>
          <a:prstGeom prst="rect">
            <a:avLst/>
          </a:prstGeom>
          <a:noFill/>
        </p:spPr>
        <p:txBody>
          <a:bodyPr wrap="square" rtlCol="0">
            <a:spAutoFit/>
          </a:bodyPr>
          <a:lstStyle/>
          <a:p>
            <a:pPr>
              <a:lnSpc>
                <a:spcPct val="120000"/>
              </a:lnSpc>
            </a:pPr>
            <a:r>
              <a:rPr lang="en-US" altLang="ja-JP" sz="1200" dirty="0" smtClean="0"/>
              <a:t>Ⅵ</a:t>
            </a:r>
            <a:r>
              <a:rPr lang="ja-JP" altLang="en-US" sz="1200" dirty="0" smtClean="0"/>
              <a:t>　予測できない偶発症の可能性とそれに対する対応策</a:t>
            </a:r>
            <a:endParaRPr lang="en-US" altLang="ja-JP" sz="1200" dirty="0" smtClean="0"/>
          </a:p>
          <a:p>
            <a:pPr>
              <a:lnSpc>
                <a:spcPct val="120000"/>
              </a:lnSpc>
            </a:pPr>
            <a:r>
              <a:rPr lang="ja-JP" altLang="en-US" sz="1200" dirty="0" smtClean="0"/>
              <a:t>　　　　偶発的な合併症が出現する危険性もありますが、これらに対しては適宜病状を説明を下</a:t>
            </a:r>
            <a:endParaRPr lang="en-US" altLang="ja-JP" sz="1200" dirty="0" smtClean="0"/>
          </a:p>
          <a:p>
            <a:pPr>
              <a:lnSpc>
                <a:spcPct val="120000"/>
              </a:lnSpc>
            </a:pPr>
            <a:r>
              <a:rPr lang="ja-JP" altLang="en-US" sz="1200" dirty="0" smtClean="0"/>
              <a:t>　　　上で治療に努めます。緊急での処置が必要と判断された場合には、処置後に事後報告と</a:t>
            </a:r>
            <a:endParaRPr lang="en-US" altLang="ja-JP" sz="1200" dirty="0" smtClean="0"/>
          </a:p>
          <a:p>
            <a:pPr>
              <a:lnSpc>
                <a:spcPct val="120000"/>
              </a:lnSpc>
            </a:pPr>
            <a:r>
              <a:rPr lang="ja-JP" altLang="en-US" sz="1200" dirty="0" smtClean="0"/>
              <a:t>　　　させていただく可能性もあります。</a:t>
            </a:r>
            <a:r>
              <a:rPr kumimoji="1" lang="ja-JP" altLang="en-US" sz="1200" dirty="0" smtClean="0"/>
              <a:t>　</a:t>
            </a:r>
            <a:endParaRPr kumimoji="1" lang="en-US" altLang="ja-JP" sz="1200" dirty="0" smtClean="0"/>
          </a:p>
          <a:p>
            <a:pPr>
              <a:lnSpc>
                <a:spcPct val="120000"/>
              </a:lnSpc>
            </a:pPr>
            <a:endParaRPr kumimoji="1" lang="en-US" altLang="ja-JP" sz="1200" dirty="0"/>
          </a:p>
          <a:p>
            <a:pPr>
              <a:lnSpc>
                <a:spcPct val="120000"/>
              </a:lnSpc>
            </a:pPr>
            <a:r>
              <a:rPr lang="en-US" altLang="ja-JP" sz="1200" dirty="0" smtClean="0"/>
              <a:t>Ⅶ</a:t>
            </a:r>
            <a:r>
              <a:rPr lang="ja-JP" altLang="en-US" sz="1200" dirty="0" smtClean="0"/>
              <a:t>　説明方法</a:t>
            </a:r>
            <a:endParaRPr lang="en-US" altLang="ja-JP" sz="1200" dirty="0" smtClean="0"/>
          </a:p>
          <a:p>
            <a:pPr>
              <a:lnSpc>
                <a:spcPct val="120000"/>
              </a:lnSpc>
            </a:pPr>
            <a:r>
              <a:rPr lang="ja-JP" altLang="en-US" sz="1200" dirty="0" smtClean="0"/>
              <a:t>　　　（口頭、診療録、画像、図、模型、その他）</a:t>
            </a:r>
            <a:endParaRPr lang="en-US" altLang="ja-JP" sz="1200" dirty="0" smtClean="0"/>
          </a:p>
          <a:p>
            <a:pPr>
              <a:lnSpc>
                <a:spcPct val="120000"/>
              </a:lnSpc>
            </a:pPr>
            <a:r>
              <a:rPr lang="ja-JP" altLang="en-US" sz="1200" dirty="0" smtClean="0"/>
              <a:t>　　　上記方法を使って説明をしました。</a:t>
            </a:r>
            <a:endParaRPr kumimoji="1" lang="en-US" altLang="ja-JP" sz="1200" dirty="0"/>
          </a:p>
          <a:p>
            <a:pPr>
              <a:lnSpc>
                <a:spcPct val="120000"/>
              </a:lnSpc>
            </a:pPr>
            <a:endParaRPr kumimoji="1" lang="en-US" altLang="ja-JP" sz="1200" dirty="0" smtClean="0"/>
          </a:p>
          <a:p>
            <a:pPr>
              <a:lnSpc>
                <a:spcPct val="120000"/>
              </a:lnSpc>
            </a:pPr>
            <a:r>
              <a:rPr kumimoji="1" lang="en-US" altLang="ja-JP" sz="1200" dirty="0" smtClean="0"/>
              <a:t>Ⅷ</a:t>
            </a:r>
            <a:r>
              <a:rPr kumimoji="1" lang="ja-JP" altLang="en-US" sz="1200" dirty="0" smtClean="0"/>
              <a:t>　同席者</a:t>
            </a:r>
            <a:endParaRPr kumimoji="1" lang="en-US" altLang="ja-JP" sz="1200" dirty="0" smtClean="0"/>
          </a:p>
          <a:p>
            <a:pPr>
              <a:lnSpc>
                <a:spcPct val="120000"/>
              </a:lnSpc>
            </a:pPr>
            <a:r>
              <a:rPr lang="ja-JP" altLang="en-US" sz="1200" dirty="0" smtClean="0"/>
              <a:t>　　・患者側氏名　：　</a:t>
            </a:r>
            <a:endParaRPr lang="en-US" altLang="ja-JP" sz="1200" dirty="0" smtClean="0"/>
          </a:p>
          <a:p>
            <a:pPr>
              <a:lnSpc>
                <a:spcPct val="120000"/>
              </a:lnSpc>
            </a:pPr>
            <a:endParaRPr lang="en-US" altLang="ja-JP" sz="1200" dirty="0" smtClean="0"/>
          </a:p>
          <a:p>
            <a:pPr>
              <a:lnSpc>
                <a:spcPct val="120000"/>
              </a:lnSpc>
            </a:pPr>
            <a:r>
              <a:rPr lang="ja-JP" altLang="en-US" sz="1200" dirty="0" smtClean="0"/>
              <a:t>　　・病院側氏名　：　</a:t>
            </a:r>
            <a:endParaRPr lang="en-US" altLang="ja-JP" sz="1200" dirty="0" smtClean="0"/>
          </a:p>
          <a:p>
            <a:pPr>
              <a:lnSpc>
                <a:spcPct val="120000"/>
              </a:lnSpc>
            </a:pPr>
            <a:endParaRPr lang="en-US" altLang="ja-JP" sz="1200" dirty="0"/>
          </a:p>
          <a:p>
            <a:pPr>
              <a:lnSpc>
                <a:spcPct val="120000"/>
              </a:lnSpc>
            </a:pPr>
            <a:r>
              <a:rPr lang="ja-JP" altLang="en-US" sz="1200" dirty="0" smtClean="0"/>
              <a:t>　　　　　　　　　　　　　　　　　　　　　　　　　　　　　　　　　　　　平成　　　年　　　月　　　日</a:t>
            </a:r>
            <a:endParaRPr lang="en-US" altLang="ja-JP" sz="1200" dirty="0" smtClean="0"/>
          </a:p>
          <a:p>
            <a:pPr>
              <a:lnSpc>
                <a:spcPct val="120000"/>
              </a:lnSpc>
            </a:pPr>
            <a:endParaRPr lang="en-US" altLang="ja-JP" sz="1200" dirty="0"/>
          </a:p>
          <a:p>
            <a:pPr>
              <a:lnSpc>
                <a:spcPct val="120000"/>
              </a:lnSpc>
            </a:pPr>
            <a:r>
              <a:rPr lang="ja-JP" altLang="en-US" sz="1200" dirty="0" smtClean="0"/>
              <a:t>　　　　　　　　　　　　　岡山大学病院　整形外科　主治医（署名）　</a:t>
            </a:r>
            <a:r>
              <a:rPr lang="ja-JP" altLang="en-US" sz="1200" u="sng" dirty="0" smtClean="0"/>
              <a:t>　　　　　　　　　　　　　　　　　</a:t>
            </a:r>
            <a:r>
              <a:rPr lang="ja-JP" altLang="en-US" sz="1200" dirty="0" smtClean="0"/>
              <a:t>　</a:t>
            </a:r>
            <a:endParaRPr lang="en-US" altLang="ja-JP" sz="1200" dirty="0" smtClean="0"/>
          </a:p>
          <a:p>
            <a:pPr>
              <a:lnSpc>
                <a:spcPct val="120000"/>
              </a:lnSpc>
            </a:pPr>
            <a:r>
              <a:rPr lang="ja-JP" altLang="en-US" sz="1200" dirty="0" smtClean="0"/>
              <a:t>　　　　　　</a:t>
            </a:r>
            <a:endParaRPr lang="en-US" altLang="ja-JP" sz="1200" dirty="0" smtClean="0"/>
          </a:p>
          <a:p>
            <a:pPr>
              <a:lnSpc>
                <a:spcPct val="120000"/>
              </a:lnSpc>
            </a:pPr>
            <a:r>
              <a:rPr lang="ja-JP" altLang="en-US" sz="1200" dirty="0" smtClean="0"/>
              <a:t>　　　　　　　　　　　　　　　　　　　　　　　　　　　　　　担当医（署名）　</a:t>
            </a:r>
            <a:r>
              <a:rPr lang="ja-JP" altLang="en-US" sz="1200" u="sng" dirty="0" smtClean="0"/>
              <a:t>　　　　　　　　　　　　　　　　　</a:t>
            </a:r>
            <a:r>
              <a:rPr lang="ja-JP" altLang="en-US" sz="1200" dirty="0" smtClean="0"/>
              <a:t>　</a:t>
            </a:r>
            <a:endParaRPr lang="en-US" altLang="ja-JP" sz="1200" dirty="0" smtClean="0"/>
          </a:p>
        </p:txBody>
      </p:sp>
      <p:cxnSp>
        <p:nvCxnSpPr>
          <p:cNvPr id="9" name="直線コネクタ 8"/>
          <p:cNvCxnSpPr/>
          <p:nvPr/>
        </p:nvCxnSpPr>
        <p:spPr>
          <a:xfrm flipV="1">
            <a:off x="188623" y="113181"/>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flipV="1">
            <a:off x="190123" y="4639582"/>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flipH="1">
            <a:off x="188623" y="138328"/>
            <a:ext cx="1500" cy="452640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flipH="1">
            <a:off x="6714961" y="113181"/>
            <a:ext cx="1500" cy="452640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2766460" y="4891837"/>
            <a:ext cx="1184940" cy="369332"/>
          </a:xfrm>
          <a:prstGeom prst="rect">
            <a:avLst/>
          </a:prstGeom>
          <a:noFill/>
        </p:spPr>
        <p:txBody>
          <a:bodyPr wrap="none" rtlCol="0">
            <a:spAutoFit/>
          </a:bodyPr>
          <a:lstStyle/>
          <a:p>
            <a:r>
              <a:rPr kumimoji="1" lang="ja-JP" altLang="en-US" b="1" dirty="0" smtClean="0"/>
              <a:t>承　諾　書</a:t>
            </a:r>
            <a:endParaRPr kumimoji="1" lang="ja-JP" altLang="en-US" b="1" dirty="0"/>
          </a:p>
        </p:txBody>
      </p:sp>
      <p:sp>
        <p:nvSpPr>
          <p:cNvPr id="13" name="テキスト ボックス 12"/>
          <p:cNvSpPr txBox="1"/>
          <p:nvPr/>
        </p:nvSpPr>
        <p:spPr>
          <a:xfrm>
            <a:off x="378747" y="5261169"/>
            <a:ext cx="6224542" cy="4074962"/>
          </a:xfrm>
          <a:prstGeom prst="rect">
            <a:avLst/>
          </a:prstGeom>
          <a:noFill/>
        </p:spPr>
        <p:txBody>
          <a:bodyPr wrap="square" rtlCol="0">
            <a:spAutoFit/>
          </a:bodyPr>
          <a:lstStyle/>
          <a:p>
            <a:pPr>
              <a:lnSpc>
                <a:spcPct val="120000"/>
              </a:lnSpc>
            </a:pPr>
            <a:r>
              <a:rPr lang="ja-JP" altLang="en-US" sz="1200" dirty="0" smtClean="0"/>
              <a:t>　私は現在の病状及び手術、麻酔、治療法の必要性とその内容、これに伴う危険性について十分な説明を受け、理解しましたので、その実施を承諾します。</a:t>
            </a:r>
            <a:endParaRPr lang="en-US" altLang="ja-JP" sz="1200" dirty="0" smtClean="0"/>
          </a:p>
          <a:p>
            <a:pPr>
              <a:lnSpc>
                <a:spcPct val="120000"/>
              </a:lnSpc>
            </a:pPr>
            <a:r>
              <a:rPr lang="ja-JP" altLang="en-US" sz="1200" dirty="0" smtClean="0"/>
              <a:t>なお、実施中に緊急の処置を行う必要性が生じた場合には、適宜処置されることについても承諾します。</a:t>
            </a:r>
            <a:endParaRPr lang="en-US" altLang="ja-JP" sz="1200" dirty="0"/>
          </a:p>
          <a:p>
            <a:pPr>
              <a:lnSpc>
                <a:spcPct val="120000"/>
              </a:lnSpc>
            </a:pPr>
            <a:endParaRPr lang="en-US" altLang="ja-JP" sz="1200" dirty="0"/>
          </a:p>
          <a:p>
            <a:pPr>
              <a:lnSpc>
                <a:spcPct val="120000"/>
              </a:lnSpc>
            </a:pPr>
            <a:r>
              <a:rPr lang="ja-JP" altLang="en-US" sz="1200" dirty="0" smtClean="0"/>
              <a:t>　　　　　　　　　　　　　　　　　　　　　　　　　　　　　　　　　　　　平成　　　年　　　月　　　日</a:t>
            </a:r>
            <a:endParaRPr lang="en-US" altLang="ja-JP" sz="1200" dirty="0" smtClean="0"/>
          </a:p>
          <a:p>
            <a:pPr>
              <a:lnSpc>
                <a:spcPct val="120000"/>
              </a:lnSpc>
            </a:pPr>
            <a:endParaRPr lang="en-US" altLang="ja-JP" sz="1200" dirty="0"/>
          </a:p>
          <a:p>
            <a:pPr>
              <a:lnSpc>
                <a:spcPct val="120000"/>
              </a:lnSpc>
            </a:pPr>
            <a:r>
              <a:rPr lang="ja-JP" altLang="en-US" sz="1200" dirty="0" smtClean="0"/>
              <a:t>　　　　　　　　　　　　　　　　　患　者　　住所</a:t>
            </a:r>
            <a:endParaRPr lang="en-US" altLang="ja-JP" sz="1200" dirty="0" smtClean="0"/>
          </a:p>
          <a:p>
            <a:pPr>
              <a:lnSpc>
                <a:spcPct val="120000"/>
              </a:lnSpc>
            </a:pPr>
            <a:endParaRPr lang="en-US" altLang="ja-JP" sz="1200" dirty="0"/>
          </a:p>
          <a:p>
            <a:pPr>
              <a:lnSpc>
                <a:spcPct val="120000"/>
              </a:lnSpc>
            </a:pPr>
            <a:r>
              <a:rPr lang="ja-JP" altLang="en-US" sz="1200" dirty="0" smtClean="0"/>
              <a:t>　　　　　　　　　　　　　　　　　　　　　　　氏名（署名）　　</a:t>
            </a:r>
            <a:r>
              <a:rPr lang="ja-JP" altLang="en-US" sz="1200" u="sng" dirty="0" smtClean="0"/>
              <a:t>　　　　　　　　　　　　　　　　　</a:t>
            </a:r>
            <a:r>
              <a:rPr lang="ja-JP" altLang="en-US" sz="1200" dirty="0" smtClean="0"/>
              <a:t>　</a:t>
            </a:r>
            <a:endParaRPr lang="en-US" altLang="ja-JP" sz="1200" dirty="0" smtClean="0"/>
          </a:p>
          <a:p>
            <a:pPr>
              <a:lnSpc>
                <a:spcPct val="120000"/>
              </a:lnSpc>
            </a:pPr>
            <a:r>
              <a:rPr lang="ja-JP" altLang="en-US" sz="1200" dirty="0" smtClean="0"/>
              <a:t>　　　　　　　　　　　　　</a:t>
            </a:r>
            <a:endParaRPr lang="en-US" altLang="ja-JP" sz="1200" dirty="0" smtClean="0"/>
          </a:p>
          <a:p>
            <a:pPr>
              <a:lnSpc>
                <a:spcPct val="120000"/>
              </a:lnSpc>
            </a:pPr>
            <a:r>
              <a:rPr lang="ja-JP" altLang="en-US" sz="1200" dirty="0" smtClean="0"/>
              <a:t>　　　　　　　　　　　　　　　　　同意者　　住所</a:t>
            </a:r>
            <a:endParaRPr lang="en-US" altLang="ja-JP" sz="1200" dirty="0" smtClean="0"/>
          </a:p>
          <a:p>
            <a:pPr>
              <a:lnSpc>
                <a:spcPct val="120000"/>
              </a:lnSpc>
            </a:pPr>
            <a:endParaRPr lang="en-US" altLang="ja-JP" sz="1200" dirty="0"/>
          </a:p>
          <a:p>
            <a:pPr>
              <a:lnSpc>
                <a:spcPct val="120000"/>
              </a:lnSpc>
            </a:pPr>
            <a:r>
              <a:rPr lang="ja-JP" altLang="en-US" sz="1200" u="sng" dirty="0" smtClean="0"/>
              <a:t>　　　　　　　　　　　　</a:t>
            </a:r>
            <a:r>
              <a:rPr lang="ja-JP" altLang="en-US" sz="1200" dirty="0" smtClean="0"/>
              <a:t>　　　　　　　　　</a:t>
            </a:r>
            <a:r>
              <a:rPr lang="en-US" altLang="ja-JP" sz="1200" dirty="0" smtClean="0"/>
              <a:t> </a:t>
            </a:r>
            <a:r>
              <a:rPr lang="ja-JP" altLang="en-US" sz="1200" dirty="0" smtClean="0"/>
              <a:t>　　氏名（署名）　</a:t>
            </a:r>
            <a:r>
              <a:rPr lang="ja-JP" altLang="en-US" sz="1200" u="sng" dirty="0" smtClean="0"/>
              <a:t>　　　　　　　　　　　　　　　　　</a:t>
            </a:r>
            <a:r>
              <a:rPr lang="ja-JP" altLang="en-US" sz="1200" dirty="0" smtClean="0"/>
              <a:t>　　</a:t>
            </a:r>
            <a:endParaRPr lang="en-US" altLang="ja-JP" sz="1200" dirty="0"/>
          </a:p>
          <a:p>
            <a:pPr>
              <a:lnSpc>
                <a:spcPct val="120000"/>
              </a:lnSpc>
            </a:pPr>
            <a:r>
              <a:rPr lang="ja-JP" altLang="en-US" sz="1200" dirty="0" smtClean="0"/>
              <a:t>　　　　　　　　　　　　　　　　　　　　　　　　　　　　</a:t>
            </a:r>
            <a:endParaRPr lang="en-US" altLang="ja-JP" sz="1200" dirty="0" smtClean="0"/>
          </a:p>
          <a:p>
            <a:pPr>
              <a:lnSpc>
                <a:spcPct val="120000"/>
              </a:lnSpc>
            </a:pPr>
            <a:r>
              <a:rPr lang="ja-JP" altLang="en-US" sz="1200" dirty="0" smtClean="0"/>
              <a:t>　病院長殿　　　　　　　　　　　　　　　　　　　　　　　　　（患者との続柄　　　</a:t>
            </a:r>
            <a:r>
              <a:rPr lang="ja-JP" altLang="en-US" sz="1200" u="sng" dirty="0" smtClean="0"/>
              <a:t>　　　　　　　　　</a:t>
            </a:r>
            <a:r>
              <a:rPr lang="ja-JP" altLang="en-US" sz="1200" dirty="0" smtClean="0"/>
              <a:t>　）　　　　　</a:t>
            </a:r>
            <a:endParaRPr lang="en-US" altLang="ja-JP" sz="1200" dirty="0" smtClean="0"/>
          </a:p>
          <a:p>
            <a:pPr>
              <a:lnSpc>
                <a:spcPct val="120000"/>
              </a:lnSpc>
            </a:pPr>
            <a:r>
              <a:rPr lang="ja-JP" altLang="en-US" sz="1200" dirty="0" smtClean="0"/>
              <a:t>　　　　　　</a:t>
            </a:r>
            <a:endParaRPr lang="en-US" altLang="ja-JP" sz="1200" dirty="0" smtClean="0"/>
          </a:p>
          <a:p>
            <a:pPr>
              <a:lnSpc>
                <a:spcPct val="120000"/>
              </a:lnSpc>
            </a:pPr>
            <a:r>
              <a:rPr lang="ja-JP" altLang="en-US" sz="1200" dirty="0" smtClean="0"/>
              <a:t>　　　　　　　　　　　　　　　　　　　　　　　　　　　　　　</a:t>
            </a:r>
            <a:endParaRPr lang="en-US" altLang="ja-JP" sz="1200" dirty="0" smtClean="0"/>
          </a:p>
        </p:txBody>
      </p:sp>
      <p:cxnSp>
        <p:nvCxnSpPr>
          <p:cNvPr id="15" name="直線コネクタ 14"/>
          <p:cNvCxnSpPr/>
          <p:nvPr/>
        </p:nvCxnSpPr>
        <p:spPr>
          <a:xfrm flipV="1">
            <a:off x="190123" y="5261169"/>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flipV="1">
            <a:off x="191623" y="8991364"/>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188623" y="5286316"/>
            <a:ext cx="1500" cy="373019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p:nvPr/>
        </p:nvCxnSpPr>
        <p:spPr>
          <a:xfrm>
            <a:off x="6714961" y="5261169"/>
            <a:ext cx="1500" cy="373019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676095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TotalTime>
  <Words>257</Words>
  <Application>Microsoft Macintosh PowerPoint</Application>
  <PresentationFormat>画面に合わせる (4:3)</PresentationFormat>
  <Paragraphs>99</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ホワイト</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荒瀧慎也 sinn</dc:creator>
  <cp:lastModifiedBy>荒瀧慎也 sinn</cp:lastModifiedBy>
  <cp:revision>13</cp:revision>
  <cp:lastPrinted>2014-08-10T05:41:09Z</cp:lastPrinted>
  <dcterms:created xsi:type="dcterms:W3CDTF">2014-08-10T00:42:38Z</dcterms:created>
  <dcterms:modified xsi:type="dcterms:W3CDTF">2014-08-10T05:41:13Z</dcterms:modified>
</cp:coreProperties>
</file>